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4"/>
  </p:sldMasterIdLst>
  <p:notesMasterIdLst>
    <p:notesMasterId r:id="rId12"/>
  </p:notesMasterIdLst>
  <p:sldIdLst>
    <p:sldId id="275" r:id="rId5"/>
    <p:sldId id="268" r:id="rId6"/>
    <p:sldId id="269" r:id="rId7"/>
    <p:sldId id="270" r:id="rId8"/>
    <p:sldId id="272" r:id="rId9"/>
    <p:sldId id="273" r:id="rId10"/>
    <p:sldId id="274" r:id="rId11"/>
  </p:sldIdLst>
  <p:sldSz cx="9144000" cy="6858000" type="screen4x3"/>
  <p:notesSz cx="7077075" cy="9051925"/>
  <p:custDataLst>
    <p:tags r:id="rId13"/>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1" autoAdjust="0"/>
    <p:restoredTop sz="94660"/>
  </p:normalViewPr>
  <p:slideViewPr>
    <p:cSldViewPr>
      <p:cViewPr varScale="1">
        <p:scale>
          <a:sx n="72" d="100"/>
          <a:sy n="72" d="100"/>
        </p:scale>
        <p:origin x="148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5C7760-98F8-4C8A-947A-C52C82A2AF24}"/>
              </a:ext>
            </a:extLst>
          </p:cNvPr>
          <p:cNvSpPr>
            <a:spLocks noGrp="1"/>
          </p:cNvSpPr>
          <p:nvPr>
            <p:ph type="hdr" sz="quarter"/>
          </p:nvPr>
        </p:nvSpPr>
        <p:spPr>
          <a:xfrm>
            <a:off x="0" y="0"/>
            <a:ext cx="3067050" cy="4524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F8F26C58-3928-4345-9F93-E3D4448655A6}"/>
              </a:ext>
            </a:extLst>
          </p:cNvPr>
          <p:cNvSpPr>
            <a:spLocks noGrp="1"/>
          </p:cNvSpPr>
          <p:nvPr>
            <p:ph type="dt" idx="1"/>
          </p:nvPr>
        </p:nvSpPr>
        <p:spPr>
          <a:xfrm>
            <a:off x="4008438" y="0"/>
            <a:ext cx="3067050" cy="4524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1707F2F-2C14-41ED-B778-98095C26CD1C}" type="datetimeFigureOut">
              <a:rPr lang="en-US"/>
              <a:pPr>
                <a:defRPr/>
              </a:pPr>
              <a:t>2/28/2018</a:t>
            </a:fld>
            <a:endParaRPr lang="en-US"/>
          </a:p>
        </p:txBody>
      </p:sp>
      <p:sp>
        <p:nvSpPr>
          <p:cNvPr id="4" name="Slide Image Placeholder 3">
            <a:extLst>
              <a:ext uri="{FF2B5EF4-FFF2-40B4-BE49-F238E27FC236}">
                <a16:creationId xmlns:a16="http://schemas.microsoft.com/office/drawing/2014/main" id="{212D4000-1C60-4F43-A743-8F654885E059}"/>
              </a:ext>
            </a:extLst>
          </p:cNvPr>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960E0A3-B21C-42F7-8990-DDFDFEF9CC75}"/>
              </a:ext>
            </a:extLst>
          </p:cNvPr>
          <p:cNvSpPr>
            <a:spLocks noGrp="1"/>
          </p:cNvSpPr>
          <p:nvPr>
            <p:ph type="body" sz="quarter" idx="3"/>
          </p:nvPr>
        </p:nvSpPr>
        <p:spPr>
          <a:xfrm>
            <a:off x="708025" y="4298950"/>
            <a:ext cx="5661025" cy="40735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778979B-BABE-4A86-8E55-59571CD21E8B}"/>
              </a:ext>
            </a:extLst>
          </p:cNvPr>
          <p:cNvSpPr>
            <a:spLocks noGrp="1"/>
          </p:cNvSpPr>
          <p:nvPr>
            <p:ph type="ftr" sz="quarter" idx="4"/>
          </p:nvPr>
        </p:nvSpPr>
        <p:spPr>
          <a:xfrm>
            <a:off x="0" y="8597900"/>
            <a:ext cx="3067050" cy="4524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C30E3A6B-106E-4F69-9252-C28219308BF4}"/>
              </a:ext>
            </a:extLst>
          </p:cNvPr>
          <p:cNvSpPr>
            <a:spLocks noGrp="1"/>
          </p:cNvSpPr>
          <p:nvPr>
            <p:ph type="sldNum" sz="quarter" idx="5"/>
          </p:nvPr>
        </p:nvSpPr>
        <p:spPr>
          <a:xfrm>
            <a:off x="4008438" y="8597900"/>
            <a:ext cx="3067050" cy="4524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7F13F54-32BD-449A-9511-8233F394F2F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F857E3C-2EA8-4B0A-8823-6863A4F30A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E9EB099-8621-4E4C-9BEF-C00EF5058A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100" name="Slide Number Placeholder 3">
            <a:extLst>
              <a:ext uri="{FF2B5EF4-FFF2-40B4-BE49-F238E27FC236}">
                <a16:creationId xmlns:a16="http://schemas.microsoft.com/office/drawing/2014/main" id="{277C34E3-9366-43B9-834F-29C7F939A4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A837B7-B537-4CE8-807F-2C5764B14194}"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FAA16A36-BEDB-4ABC-9B4D-8C53E7B19B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5FA72BDE-2782-44CD-88DC-CFDC6CD34A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2DD80DA2-E24A-4894-8BAB-F1CDEEE089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4E5D46-3F18-446F-BB60-EF86FF002464}"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BB1E17C-07B0-4E4E-8D67-D1604C7B88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BDF321F-C7A1-474F-AB76-74353BC5EB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86BE7320-D769-4B47-B0C7-D2207EC48E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DF8DCF-F14B-4CD3-83B4-E600E486B6F4}"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A935A91F-4D9C-4207-96BB-D1E8B0544A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BD34BE62-EF9D-43E6-BD0B-36F6B2C157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1707623A-0177-471B-B9CF-FB0978C5CC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423297-9547-4FBC-949B-7C2511AEF03F}"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39AAF9AE-4A53-401A-892B-F1E2372027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47AA09B4-4187-4482-A3B3-6B68160CE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879CC494-5890-4BDE-9005-561A190E1C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AD3432-92E7-4C80-B4EF-11C9403078D5}"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EF589C9-FAD3-4EBC-807B-B2979B73B3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FC68A073-1C1B-4F13-B0B9-62FC65B039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AA42844E-D335-4363-B4F1-B3B95473A7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8490A0-4A85-4B29-9675-02589310B0FA}"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8D60583-4D12-4BFC-8BD4-31C3EC683F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71B4FFE-8A94-4DCB-84A9-EC2862048F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C294C55E-7C38-4BFD-8B8B-5D124A5668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BBC448-B84C-4A6E-BCB9-FAB359DE8292}"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025"/>
            <a:ext cx="7772400" cy="1470025"/>
          </a:xfrm>
        </p:spPr>
        <p:txBody>
          <a:bodyPr/>
          <a:lstStyle>
            <a:lvl1pPr algn="ctr">
              <a:defRPr lang="en-US" sz="3600" dirty="0"/>
            </a:lvl1pPr>
          </a:lstStyle>
          <a:p>
            <a:r>
              <a:rPr lang="en-US"/>
              <a:t>Click to edit Master title style</a:t>
            </a:r>
            <a:endParaRPr lang="en-US" dirty="0"/>
          </a:p>
        </p:txBody>
      </p:sp>
      <p:sp>
        <p:nvSpPr>
          <p:cNvPr id="7" name="Subtitle 2"/>
          <p:cNvSpPr>
            <a:spLocks noGrp="1"/>
          </p:cNvSpPr>
          <p:nvPr>
            <p:ph type="subTitle" idx="1"/>
          </p:nvPr>
        </p:nvSpPr>
        <p:spPr>
          <a:xfrm>
            <a:off x="1371600" y="3352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A35A4D9-5907-4548-B697-F6B60F8CA329}"/>
              </a:ext>
            </a:extLst>
          </p:cNvPr>
          <p:cNvSpPr>
            <a:spLocks noGrp="1"/>
          </p:cNvSpPr>
          <p:nvPr>
            <p:ph type="dt" sz="half" idx="10"/>
          </p:nvPr>
        </p:nvSpPr>
        <p:spPr/>
        <p:txBody>
          <a:bodyPr/>
          <a:lstStyle>
            <a:lvl1pPr>
              <a:defRPr/>
            </a:lvl1pPr>
          </a:lstStyle>
          <a:p>
            <a:pPr>
              <a:defRPr/>
            </a:pPr>
            <a:fld id="{D58A831C-53B1-46CE-A89B-8B0046AA6D18}" type="datetime1">
              <a:rPr lang="en-US"/>
              <a:pPr>
                <a:defRPr/>
              </a:pPr>
              <a:t>2/28/2018</a:t>
            </a:fld>
            <a:endParaRPr lang="en-US"/>
          </a:p>
        </p:txBody>
      </p:sp>
      <p:sp>
        <p:nvSpPr>
          <p:cNvPr id="5" name="Footer Placeholder 4">
            <a:extLst>
              <a:ext uri="{FF2B5EF4-FFF2-40B4-BE49-F238E27FC236}">
                <a16:creationId xmlns:a16="http://schemas.microsoft.com/office/drawing/2014/main" id="{5B657CF9-E30E-4826-9D15-F9523B2529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BCB74E-BF6F-4F3E-9ED5-B37AEEE5CA17}"/>
              </a:ext>
            </a:extLst>
          </p:cNvPr>
          <p:cNvSpPr>
            <a:spLocks noGrp="1"/>
          </p:cNvSpPr>
          <p:nvPr>
            <p:ph type="sldNum" sz="quarter" idx="12"/>
          </p:nvPr>
        </p:nvSpPr>
        <p:spPr>
          <a:ln w="12700">
            <a:solidFill>
              <a:schemeClr val="tx1">
                <a:lumMod val="50000"/>
                <a:lumOff val="50000"/>
              </a:schemeClr>
            </a:solidFill>
          </a:ln>
        </p:spPr>
        <p:style>
          <a:lnRef idx="2">
            <a:schemeClr val="accent1"/>
          </a:lnRef>
          <a:fillRef idx="1">
            <a:schemeClr val="lt1"/>
          </a:fillRef>
          <a:effectRef idx="0">
            <a:schemeClr val="accent1"/>
          </a:effectRef>
          <a:fontRef idx="none"/>
        </p:style>
        <p:txBody>
          <a:bodyPr/>
          <a:lstStyle>
            <a:lvl1pPr>
              <a:defRPr/>
            </a:lvl1pPr>
          </a:lstStyle>
          <a:p>
            <a:pPr>
              <a:defRPr/>
            </a:pPr>
            <a:fld id="{09054CAF-59C1-4540-B4AA-EC04B209FA12}" type="slidenum">
              <a:rPr lang="en-US" altLang="en-US"/>
              <a:pPr>
                <a:defRPr/>
              </a:pPr>
              <a:t>‹#›</a:t>
            </a:fld>
            <a:endParaRPr lang="en-US" altLang="en-US"/>
          </a:p>
        </p:txBody>
      </p:sp>
    </p:spTree>
    <p:extLst>
      <p:ext uri="{BB962C8B-B14F-4D97-AF65-F5344CB8AC3E}">
        <p14:creationId xmlns:p14="http://schemas.microsoft.com/office/powerpoint/2010/main" val="359124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1" name="Content Placeholder 8"/>
          <p:cNvSpPr>
            <a:spLocks noGrp="1"/>
          </p:cNvSpPr>
          <p:nvPr>
            <p:ph sz="quarter" idx="13"/>
          </p:nvPr>
        </p:nvSpPr>
        <p:spPr>
          <a:xfrm>
            <a:off x="152400" y="990600"/>
            <a:ext cx="8763000" cy="5486400"/>
          </a:xfrm>
        </p:spPr>
        <p:txBody>
          <a:bodyPr/>
          <a:lstStyle>
            <a:lvl1pPr>
              <a:lnSpc>
                <a:spcPct val="125000"/>
              </a:lnSpc>
              <a:defRPr/>
            </a:lvl1pPr>
            <a:lvl2pPr marL="649224" indent="-285750">
              <a:lnSpc>
                <a:spcPct val="125000"/>
              </a:lnSpc>
              <a:buFont typeface="Arial" pitchFamily="34" charset="0"/>
              <a:buChar char="●"/>
              <a:defRPr/>
            </a:lvl2pPr>
            <a:lvl3pPr marL="914400" indent="-228600">
              <a:lnSpc>
                <a:spcPct val="125000"/>
              </a:lnSpc>
              <a:buFont typeface="Arial" pitchFamily="34" charset="0"/>
              <a:buChar char="●"/>
              <a:defRPr/>
            </a:lvl3pPr>
            <a:lvl4pPr marL="1188720" indent="-228600">
              <a:buFont typeface="Arial" pitchFamily="34" charset="0"/>
              <a:buChar char="●"/>
              <a:defRPr/>
            </a:lvl4pPr>
            <a:lvl5pPr marL="1463040" indent="-22860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90F25C0D-1D00-45BA-9E88-5139B7F728E3}"/>
              </a:ext>
            </a:extLst>
          </p:cNvPr>
          <p:cNvSpPr>
            <a:spLocks noGrp="1"/>
          </p:cNvSpPr>
          <p:nvPr>
            <p:ph type="dt" sz="half" idx="14"/>
          </p:nvPr>
        </p:nvSpPr>
        <p:spPr/>
        <p:txBody>
          <a:bodyPr/>
          <a:lstStyle>
            <a:lvl1pPr>
              <a:defRPr/>
            </a:lvl1pPr>
          </a:lstStyle>
          <a:p>
            <a:pPr>
              <a:defRPr/>
            </a:pPr>
            <a:fld id="{9708A36E-EC7B-422E-B19A-BFCE8055E5DC}" type="datetime1">
              <a:rPr lang="en-US"/>
              <a:pPr>
                <a:defRPr/>
              </a:pPr>
              <a:t>2/28/2018</a:t>
            </a:fld>
            <a:endParaRPr lang="en-US"/>
          </a:p>
        </p:txBody>
      </p:sp>
      <p:sp>
        <p:nvSpPr>
          <p:cNvPr id="5" name="Footer Placeholder 4">
            <a:extLst>
              <a:ext uri="{FF2B5EF4-FFF2-40B4-BE49-F238E27FC236}">
                <a16:creationId xmlns:a16="http://schemas.microsoft.com/office/drawing/2014/main" id="{B220E13C-4854-4FE4-93EB-7A3781FB6D42}"/>
              </a:ext>
            </a:extLst>
          </p:cNvPr>
          <p:cNvSpPr>
            <a:spLocks noGrp="1"/>
          </p:cNvSpPr>
          <p:nvPr>
            <p:ph type="ftr" sz="quarter" idx="15"/>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A669C2E-B34E-4047-B198-EDEBE6D744F1}"/>
              </a:ext>
            </a:extLst>
          </p:cNvPr>
          <p:cNvSpPr>
            <a:spLocks noGrp="1"/>
          </p:cNvSpPr>
          <p:nvPr>
            <p:ph type="sldNum" sz="quarter" idx="16"/>
          </p:nvPr>
        </p:nvSpPr>
        <p:spPr>
          <a:ln w="12700">
            <a:solidFill>
              <a:schemeClr val="tx1">
                <a:lumMod val="50000"/>
                <a:lumOff val="50000"/>
              </a:schemeClr>
            </a:solidFill>
          </a:ln>
        </p:spPr>
        <p:style>
          <a:lnRef idx="2">
            <a:schemeClr val="accent1"/>
          </a:lnRef>
          <a:fillRef idx="1">
            <a:schemeClr val="lt1"/>
          </a:fillRef>
          <a:effectRef idx="0">
            <a:schemeClr val="accent1"/>
          </a:effectRef>
          <a:fontRef idx="none"/>
        </p:style>
        <p:txBody>
          <a:bodyPr/>
          <a:lstStyle>
            <a:lvl1pPr>
              <a:defRPr/>
            </a:lvl1pPr>
          </a:lstStyle>
          <a:p>
            <a:pPr>
              <a:defRPr/>
            </a:pPr>
            <a:fld id="{4E03E315-0885-4340-B017-B2EEABE96FDB}" type="slidenum">
              <a:rPr lang="en-US" altLang="en-US"/>
              <a:pPr>
                <a:defRPr/>
              </a:pPr>
              <a:t>‹#›</a:t>
            </a:fld>
            <a:endParaRPr lang="en-US" altLang="en-US"/>
          </a:p>
        </p:txBody>
      </p:sp>
    </p:spTree>
    <p:extLst>
      <p:ext uri="{BB962C8B-B14F-4D97-AF65-F5344CB8AC3E}">
        <p14:creationId xmlns:p14="http://schemas.microsoft.com/office/powerpoint/2010/main" val="97526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6687CBD-DFC0-4E39-B561-94458E2E2E76}"/>
              </a:ext>
            </a:extLst>
          </p:cNvPr>
          <p:cNvSpPr>
            <a:spLocks noGrp="1"/>
          </p:cNvSpPr>
          <p:nvPr>
            <p:ph type="dt" sz="half" idx="10"/>
          </p:nvPr>
        </p:nvSpPr>
        <p:spPr/>
        <p:txBody>
          <a:bodyPr/>
          <a:lstStyle>
            <a:lvl1pPr>
              <a:defRPr/>
            </a:lvl1pPr>
          </a:lstStyle>
          <a:p>
            <a:pPr>
              <a:defRPr/>
            </a:pPr>
            <a:fld id="{E32CD2D3-541A-49FB-B364-3BD37FAC64DF}" type="datetime1">
              <a:rPr lang="en-US"/>
              <a:pPr>
                <a:defRPr/>
              </a:pPr>
              <a:t>2/28/2018</a:t>
            </a:fld>
            <a:endParaRPr lang="en-US"/>
          </a:p>
        </p:txBody>
      </p:sp>
      <p:sp>
        <p:nvSpPr>
          <p:cNvPr id="4" name="Footer Placeholder 4">
            <a:extLst>
              <a:ext uri="{FF2B5EF4-FFF2-40B4-BE49-F238E27FC236}">
                <a16:creationId xmlns:a16="http://schemas.microsoft.com/office/drawing/2014/main" id="{3B602F95-E977-49E1-976F-5A7A2EBB279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26F040C-046D-43CD-A2AD-442B09F583E2}"/>
              </a:ext>
            </a:extLst>
          </p:cNvPr>
          <p:cNvSpPr>
            <a:spLocks noGrp="1"/>
          </p:cNvSpPr>
          <p:nvPr>
            <p:ph type="sldNum" sz="quarter" idx="12"/>
          </p:nvPr>
        </p:nvSpPr>
        <p:spPr>
          <a:ln w="12700">
            <a:solidFill>
              <a:schemeClr val="tx1">
                <a:lumMod val="50000"/>
                <a:lumOff val="50000"/>
              </a:schemeClr>
            </a:solidFill>
          </a:ln>
        </p:spPr>
        <p:style>
          <a:lnRef idx="2">
            <a:schemeClr val="accent1"/>
          </a:lnRef>
          <a:fillRef idx="1">
            <a:schemeClr val="lt1"/>
          </a:fillRef>
          <a:effectRef idx="0">
            <a:schemeClr val="accent1"/>
          </a:effectRef>
          <a:fontRef idx="none"/>
        </p:style>
        <p:txBody>
          <a:bodyPr/>
          <a:lstStyle>
            <a:lvl1pPr>
              <a:defRPr/>
            </a:lvl1pPr>
          </a:lstStyle>
          <a:p>
            <a:pPr>
              <a:defRPr/>
            </a:pPr>
            <a:fld id="{03144059-A321-45E0-9BCC-02200B27582A}" type="slidenum">
              <a:rPr lang="en-US" altLang="en-US"/>
              <a:pPr>
                <a:defRPr/>
              </a:pPr>
              <a:t>‹#›</a:t>
            </a:fld>
            <a:endParaRPr lang="en-US" altLang="en-US"/>
          </a:p>
        </p:txBody>
      </p:sp>
    </p:spTree>
    <p:extLst>
      <p:ext uri="{BB962C8B-B14F-4D97-AF65-F5344CB8AC3E}">
        <p14:creationId xmlns:p14="http://schemas.microsoft.com/office/powerpoint/2010/main" val="160048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989422F-3EE9-47CA-902D-12B5C6CF9A50}"/>
              </a:ext>
            </a:extLst>
          </p:cNvPr>
          <p:cNvSpPr>
            <a:spLocks noGrp="1"/>
          </p:cNvSpPr>
          <p:nvPr>
            <p:ph type="dt" sz="half" idx="10"/>
          </p:nvPr>
        </p:nvSpPr>
        <p:spPr/>
        <p:txBody>
          <a:bodyPr/>
          <a:lstStyle>
            <a:lvl1pPr>
              <a:defRPr/>
            </a:lvl1pPr>
          </a:lstStyle>
          <a:p>
            <a:pPr>
              <a:defRPr/>
            </a:pPr>
            <a:fld id="{E9ACE2AA-C840-490A-8790-8CC7713CEB20}" type="datetime1">
              <a:rPr lang="en-US"/>
              <a:pPr>
                <a:defRPr/>
              </a:pPr>
              <a:t>2/28/2018</a:t>
            </a:fld>
            <a:endParaRPr lang="en-US"/>
          </a:p>
        </p:txBody>
      </p:sp>
      <p:sp>
        <p:nvSpPr>
          <p:cNvPr id="3" name="Footer Placeholder 4">
            <a:extLst>
              <a:ext uri="{FF2B5EF4-FFF2-40B4-BE49-F238E27FC236}">
                <a16:creationId xmlns:a16="http://schemas.microsoft.com/office/drawing/2014/main" id="{B974A7DC-3767-4630-B4B0-A5DEF984F71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1348AC3-A31E-4E34-9708-5075CD97AF51}"/>
              </a:ext>
            </a:extLst>
          </p:cNvPr>
          <p:cNvSpPr>
            <a:spLocks noGrp="1"/>
          </p:cNvSpPr>
          <p:nvPr>
            <p:ph type="sldNum" sz="quarter" idx="12"/>
          </p:nvPr>
        </p:nvSpPr>
        <p:spPr>
          <a:ln w="12700">
            <a:solidFill>
              <a:schemeClr val="tx1">
                <a:lumMod val="50000"/>
                <a:lumOff val="50000"/>
              </a:schemeClr>
            </a:solidFill>
          </a:ln>
        </p:spPr>
        <p:style>
          <a:lnRef idx="2">
            <a:schemeClr val="accent1"/>
          </a:lnRef>
          <a:fillRef idx="1">
            <a:schemeClr val="lt1"/>
          </a:fillRef>
          <a:effectRef idx="0">
            <a:schemeClr val="accent1"/>
          </a:effectRef>
          <a:fontRef idx="none"/>
        </p:style>
        <p:txBody>
          <a:bodyPr/>
          <a:lstStyle>
            <a:lvl1pPr>
              <a:defRPr/>
            </a:lvl1pPr>
          </a:lstStyle>
          <a:p>
            <a:pPr>
              <a:defRPr/>
            </a:pPr>
            <a:fld id="{BEDE9F46-5B5D-409A-BE24-D1E6734C9CEA}" type="slidenum">
              <a:rPr lang="en-US" altLang="en-US"/>
              <a:pPr>
                <a:defRPr/>
              </a:pPr>
              <a:t>‹#›</a:t>
            </a:fld>
            <a:endParaRPr lang="en-US" altLang="en-US"/>
          </a:p>
        </p:txBody>
      </p:sp>
    </p:spTree>
    <p:extLst>
      <p:ext uri="{BB962C8B-B14F-4D97-AF65-F5344CB8AC3E}">
        <p14:creationId xmlns:p14="http://schemas.microsoft.com/office/powerpoint/2010/main" val="14174300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576BFB-691C-4423-AF22-92B9D302BC73}"/>
              </a:ext>
            </a:extLst>
          </p:cNvPr>
          <p:cNvSpPr>
            <a:spLocks noGrp="1"/>
          </p:cNvSpPr>
          <p:nvPr>
            <p:ph type="title"/>
          </p:nvPr>
        </p:nvSpPr>
        <p:spPr>
          <a:xfrm>
            <a:off x="152400" y="152400"/>
            <a:ext cx="7315200" cy="838200"/>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6BA5A37-7534-48F8-9FFD-6F6ECC64290B}"/>
              </a:ext>
            </a:extLst>
          </p:cNvPr>
          <p:cNvSpPr>
            <a:spLocks noGrp="1"/>
          </p:cNvSpPr>
          <p:nvPr>
            <p:ph type="body" idx="1"/>
          </p:nvPr>
        </p:nvSpPr>
        <p:spPr>
          <a:xfrm>
            <a:off x="152400" y="1295400"/>
            <a:ext cx="8763000" cy="5257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51AAB8A-E3D5-46B6-BCAF-7DAF3F7240D0}"/>
              </a:ext>
            </a:extLst>
          </p:cNvPr>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eaLnBrk="1" fontAlgn="auto" hangingPunct="1">
              <a:spcBef>
                <a:spcPts val="0"/>
              </a:spcBef>
              <a:spcAft>
                <a:spcPts val="0"/>
              </a:spcAft>
              <a:defRPr sz="800" b="1">
                <a:solidFill>
                  <a:schemeClr val="accent5"/>
                </a:solidFill>
                <a:latin typeface="Century Gothic" pitchFamily="34" charset="0"/>
                <a:cs typeface="+mn-cs"/>
              </a:defRPr>
            </a:lvl1pPr>
          </a:lstStyle>
          <a:p>
            <a:pPr>
              <a:defRPr/>
            </a:pPr>
            <a:fld id="{4C6505F6-8927-4F82-BC28-E825F60FA10D}" type="datetime1">
              <a:rPr lang="en-US"/>
              <a:pPr>
                <a:defRPr/>
              </a:pPr>
              <a:t>2/28/2018</a:t>
            </a:fld>
            <a:endParaRPr lang="en-US"/>
          </a:p>
        </p:txBody>
      </p:sp>
      <p:sp>
        <p:nvSpPr>
          <p:cNvPr id="5" name="Footer Placeholder 4">
            <a:extLst>
              <a:ext uri="{FF2B5EF4-FFF2-40B4-BE49-F238E27FC236}">
                <a16:creationId xmlns:a16="http://schemas.microsoft.com/office/drawing/2014/main" id="{21B6C11F-7623-4371-9510-55F1E6E1FC87}"/>
              </a:ext>
            </a:extLst>
          </p:cNvPr>
          <p:cNvSpPr>
            <a:spLocks noGrp="1"/>
          </p:cNvSpPr>
          <p:nvPr>
            <p:ph type="ftr" sz="quarter" idx="3"/>
          </p:nvPr>
        </p:nvSpPr>
        <p:spPr>
          <a:xfrm>
            <a:off x="3124200" y="6629400"/>
            <a:ext cx="2895600" cy="228600"/>
          </a:xfrm>
          <a:prstGeom prst="rect">
            <a:avLst/>
          </a:prstGeom>
        </p:spPr>
        <p:txBody>
          <a:bodyPr vert="horz" lIns="91440" tIns="45720" rIns="91440" bIns="45720" rtlCol="0" anchor="ctr"/>
          <a:lstStyle>
            <a:lvl1pPr algn="ctr" eaLnBrk="1" fontAlgn="auto" hangingPunct="1">
              <a:spcBef>
                <a:spcPts val="0"/>
              </a:spcBef>
              <a:spcAft>
                <a:spcPts val="0"/>
              </a:spcAft>
              <a:defRPr sz="800" b="1">
                <a:solidFill>
                  <a:schemeClr val="accent5"/>
                </a:solidFill>
                <a:latin typeface="Century Gothic" pitchFamily="34" charset="0"/>
                <a:cs typeface="+mn-cs"/>
              </a:defRPr>
            </a:lvl1pPr>
          </a:lstStyle>
          <a:p>
            <a:pPr>
              <a:defRPr/>
            </a:pPr>
            <a:endParaRPr lang="en-US"/>
          </a:p>
        </p:txBody>
      </p:sp>
      <p:sp>
        <p:nvSpPr>
          <p:cNvPr id="6" name="Slide Number Placeholder 5">
            <a:extLst>
              <a:ext uri="{FF2B5EF4-FFF2-40B4-BE49-F238E27FC236}">
                <a16:creationId xmlns:a16="http://schemas.microsoft.com/office/drawing/2014/main" id="{CCF4ECD5-4BEF-49B1-BA14-7D82EE9B0B7D}"/>
              </a:ext>
            </a:extLst>
          </p:cNvPr>
          <p:cNvSpPr>
            <a:spLocks noGrp="1"/>
          </p:cNvSpPr>
          <p:nvPr>
            <p:ph type="sldNum" sz="quarter" idx="4"/>
          </p:nvPr>
        </p:nvSpPr>
        <p:spPr>
          <a:xfrm>
            <a:off x="8839200" y="6553200"/>
            <a:ext cx="228600" cy="228600"/>
          </a:xfrm>
          <a:prstGeom prst="ellipse">
            <a:avLst/>
          </a:prstGeom>
          <a:ln w="12700">
            <a:solidFill>
              <a:schemeClr val="tx1">
                <a:lumMod val="50000"/>
                <a:lumOff val="50000"/>
              </a:schemeClr>
            </a:solidFill>
          </a:ln>
        </p:spPr>
        <p:style>
          <a:lnRef idx="2">
            <a:schemeClr val="accent1"/>
          </a:lnRef>
          <a:fillRef idx="1">
            <a:schemeClr val="lt1"/>
          </a:fillRef>
          <a:effectRef idx="0">
            <a:schemeClr val="accent1"/>
          </a:effectRef>
          <a:fontRef idx="none"/>
        </p:style>
        <p:txBody>
          <a:bodyPr vert="horz" wrap="square" lIns="0" tIns="0" rIns="0" bIns="0" numCol="1" anchor="ctr" anchorCtr="0" compatLnSpc="1">
            <a:prstTxWarp prst="textNoShape">
              <a:avLst/>
            </a:prstTxWarp>
          </a:bodyPr>
          <a:lstStyle>
            <a:lvl1pPr algn="ctr" eaLnBrk="1" hangingPunct="1">
              <a:defRPr sz="800" b="1">
                <a:solidFill>
                  <a:srgbClr val="005596"/>
                </a:solidFill>
                <a:latin typeface="Century Gothic" panose="020B0502020202020204" pitchFamily="34" charset="0"/>
              </a:defRPr>
            </a:lvl1pPr>
          </a:lstStyle>
          <a:p>
            <a:pPr>
              <a:defRPr/>
            </a:pPr>
            <a:fld id="{D8309440-C81C-40B2-BF6A-24282E4F7A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hf hdr="0" ftr="0" dt="0"/>
  <p:txStyles>
    <p:titleStyle>
      <a:lvl1pPr algn="l" rtl="0" eaLnBrk="0" fontAlgn="base" hangingPunct="0">
        <a:lnSpc>
          <a:spcPct val="85000"/>
        </a:lnSpc>
        <a:spcBef>
          <a:spcPct val="0"/>
        </a:spcBef>
        <a:spcAft>
          <a:spcPct val="0"/>
        </a:spcAft>
        <a:defRPr sz="2600" b="1" kern="1200" spc="-30">
          <a:solidFill>
            <a:srgbClr val="005596"/>
          </a:solidFill>
          <a:latin typeface="Arial" pitchFamily="34" charset="0"/>
          <a:ea typeface="+mj-ea"/>
          <a:cs typeface="Arial" pitchFamily="34" charset="0"/>
        </a:defRPr>
      </a:lvl1pPr>
      <a:lvl2pPr algn="l" rtl="0" eaLnBrk="0" fontAlgn="base" hangingPunct="0">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2pPr>
      <a:lvl3pPr algn="l" rtl="0" eaLnBrk="0" fontAlgn="base" hangingPunct="0">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3pPr>
      <a:lvl4pPr algn="l" rtl="0" eaLnBrk="0" fontAlgn="base" hangingPunct="0">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4pPr>
      <a:lvl5pPr algn="l" rtl="0" eaLnBrk="0" fontAlgn="base" hangingPunct="0">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5pPr>
      <a:lvl6pPr marL="457200" algn="l" rtl="0" fontAlgn="base">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6pPr>
      <a:lvl7pPr marL="914400" algn="l" rtl="0" fontAlgn="base">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7pPr>
      <a:lvl8pPr marL="1371600" algn="l" rtl="0" fontAlgn="base">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8pPr>
      <a:lvl9pPr marL="1828800" algn="l" rtl="0" fontAlgn="base">
        <a:lnSpc>
          <a:spcPct val="85000"/>
        </a:lnSpc>
        <a:spcBef>
          <a:spcPct val="0"/>
        </a:spcBef>
        <a:spcAft>
          <a:spcPct val="0"/>
        </a:spcAft>
        <a:defRPr sz="2600" b="1">
          <a:solidFill>
            <a:srgbClr val="005596"/>
          </a:solidFill>
          <a:latin typeface="Arial" panose="020B0604020202020204" pitchFamily="34" charset="0"/>
          <a:cs typeface="Arial" panose="020B0604020202020204" pitchFamily="34" charset="0"/>
        </a:defRPr>
      </a:lvl9pPr>
    </p:titleStyle>
    <p:bodyStyle>
      <a:lvl1pPr marL="282575" indent="-282575" algn="l" rtl="0" eaLnBrk="0" fontAlgn="base" hangingPunct="0">
        <a:lnSpc>
          <a:spcPct val="85000"/>
        </a:lnSpc>
        <a:spcBef>
          <a:spcPts val="150"/>
        </a:spcBef>
        <a:spcAft>
          <a:spcPts val="150"/>
        </a:spcAft>
        <a:buClr>
          <a:schemeClr val="accent2"/>
        </a:buClr>
        <a:buSzPct val="100000"/>
        <a:buFont typeface="Arial" panose="020B0604020202020204" pitchFamily="34" charset="0"/>
        <a:buChar char="●"/>
        <a:defRPr sz="2400" b="1" kern="1200" spc="-30">
          <a:solidFill>
            <a:srgbClr val="595959"/>
          </a:solidFill>
          <a:latin typeface="Arial" pitchFamily="34" charset="0"/>
          <a:ea typeface="+mn-ea"/>
          <a:cs typeface="Arial" pitchFamily="34" charset="0"/>
        </a:defRPr>
      </a:lvl1pPr>
      <a:lvl2pPr marL="647700" indent="-285750" algn="l" rtl="0" eaLnBrk="0" fontAlgn="base" hangingPunct="0">
        <a:lnSpc>
          <a:spcPct val="85000"/>
        </a:lnSpc>
        <a:spcBef>
          <a:spcPts val="150"/>
        </a:spcBef>
        <a:spcAft>
          <a:spcPts val="150"/>
        </a:spcAft>
        <a:buClr>
          <a:schemeClr val="accent2"/>
        </a:buClr>
        <a:buSzPct val="85000"/>
        <a:buFont typeface="Calibri" panose="020F0502020204030204" pitchFamily="34" charset="0"/>
        <a:buChar char="●"/>
        <a:defRPr lang="en-US" sz="2000" kern="1200" dirty="0">
          <a:solidFill>
            <a:srgbClr val="7F7F7F"/>
          </a:solidFill>
          <a:latin typeface="Arial" pitchFamily="34" charset="0"/>
          <a:ea typeface="+mn-ea"/>
          <a:cs typeface="Arial" pitchFamily="34" charset="0"/>
        </a:defRPr>
      </a:lvl2pPr>
      <a:lvl3pPr marL="914400" indent="-228600" algn="l" rtl="0" eaLnBrk="0" fontAlgn="base" hangingPunct="0">
        <a:lnSpc>
          <a:spcPct val="85000"/>
        </a:lnSpc>
        <a:spcBef>
          <a:spcPts val="150"/>
        </a:spcBef>
        <a:spcAft>
          <a:spcPts val="150"/>
        </a:spcAft>
        <a:buClr>
          <a:srgbClr val="728D9B"/>
        </a:buClr>
        <a:buSzPct val="85000"/>
        <a:buFont typeface="Calibri" panose="020F0502020204030204" pitchFamily="34" charset="0"/>
        <a:buChar char="●"/>
        <a:defRPr lang="en-US" kern="1200" dirty="0">
          <a:solidFill>
            <a:srgbClr val="7F7F7F"/>
          </a:solidFill>
          <a:latin typeface="Arial" pitchFamily="34" charset="0"/>
          <a:ea typeface="+mn-ea"/>
          <a:cs typeface="Arial" pitchFamily="34" charset="0"/>
        </a:defRPr>
      </a:lvl3pPr>
      <a:lvl4pPr marL="1187450" indent="-228600" algn="l" rtl="0" eaLnBrk="0" fontAlgn="base" hangingPunct="0">
        <a:lnSpc>
          <a:spcPct val="85000"/>
        </a:lnSpc>
        <a:spcBef>
          <a:spcPts val="150"/>
        </a:spcBef>
        <a:spcAft>
          <a:spcPts val="150"/>
        </a:spcAft>
        <a:buClr>
          <a:srgbClr val="728D9B"/>
        </a:buClr>
        <a:buSzPct val="85000"/>
        <a:buFont typeface="Calibri" panose="020F0502020204030204" pitchFamily="34" charset="0"/>
        <a:buChar char="●"/>
        <a:defRPr lang="en-US" sz="1600" kern="1200" dirty="0">
          <a:solidFill>
            <a:srgbClr val="7F7F7F"/>
          </a:solidFill>
          <a:latin typeface="Arial" pitchFamily="34" charset="0"/>
          <a:ea typeface="+mn-ea"/>
          <a:cs typeface="Arial" pitchFamily="34" charset="0"/>
        </a:defRPr>
      </a:lvl4pPr>
      <a:lvl5pPr marL="1462088" indent="-228600" algn="l" rtl="0" eaLnBrk="0" fontAlgn="base" hangingPunct="0">
        <a:lnSpc>
          <a:spcPct val="85000"/>
        </a:lnSpc>
        <a:spcBef>
          <a:spcPts val="150"/>
        </a:spcBef>
        <a:spcAft>
          <a:spcPts val="150"/>
        </a:spcAft>
        <a:buClr>
          <a:srgbClr val="728D9B"/>
        </a:buClr>
        <a:buSzPct val="85000"/>
        <a:buFont typeface="Calibri" panose="020F0502020204030204" pitchFamily="34" charset="0"/>
        <a:buChar char="●"/>
        <a:defRPr lang="en-US" sz="1600" kern="1200" dirty="0">
          <a:solidFill>
            <a:srgbClr val="7F7F7F"/>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DAAED-4DE4-48A1-A1CF-A2B9DA2E76B6}"/>
              </a:ext>
            </a:extLst>
          </p:cNvPr>
          <p:cNvSpPr>
            <a:spLocks noGrp="1"/>
          </p:cNvSpPr>
          <p:nvPr>
            <p:ph type="ctrTitle"/>
          </p:nvPr>
        </p:nvSpPr>
        <p:spPr/>
        <p:txBody>
          <a:bodyPr/>
          <a:lstStyle/>
          <a:p>
            <a:pPr fontAlgn="auto">
              <a:spcAft>
                <a:spcPts val="0"/>
              </a:spcAft>
              <a:defRPr/>
            </a:pPr>
            <a:r>
              <a:rPr lang="en-GB">
                <a:solidFill>
                  <a:schemeClr val="accent5"/>
                </a:solidFill>
              </a:rPr>
              <a:t>RMA WG</a:t>
            </a:r>
            <a:br>
              <a:rPr lang="en-GB">
                <a:solidFill>
                  <a:schemeClr val="accent5"/>
                </a:solidFill>
              </a:rPr>
            </a:br>
            <a:br>
              <a:rPr lang="en-GB">
                <a:solidFill>
                  <a:schemeClr val="accent5"/>
                </a:solidFill>
              </a:rPr>
            </a:br>
            <a:r>
              <a:rPr lang="en-GB">
                <a:solidFill>
                  <a:schemeClr val="accent5"/>
                </a:solidFill>
              </a:rPr>
              <a:t>Cray Put w/Signal</a:t>
            </a:r>
          </a:p>
        </p:txBody>
      </p:sp>
      <p:sp>
        <p:nvSpPr>
          <p:cNvPr id="3" name="Subtitle 2">
            <a:extLst>
              <a:ext uri="{FF2B5EF4-FFF2-40B4-BE49-F238E27FC236}">
                <a16:creationId xmlns:a16="http://schemas.microsoft.com/office/drawing/2014/main" id="{9FF3829D-1504-4F53-A08E-233B18972C51}"/>
              </a:ext>
            </a:extLst>
          </p:cNvPr>
          <p:cNvSpPr>
            <a:spLocks noGrp="1"/>
          </p:cNvSpPr>
          <p:nvPr>
            <p:ph type="subTitle" idx="1"/>
          </p:nvPr>
        </p:nvSpPr>
        <p:spPr/>
        <p:txBody>
          <a:bodyPr/>
          <a:lstStyle/>
          <a:p>
            <a:pPr fontAlgn="auto">
              <a:defRPr/>
            </a:pPr>
            <a:r>
              <a:rPr lang="en-GB" dirty="0"/>
              <a:t>Bob Cernohous</a:t>
            </a:r>
          </a:p>
          <a:p>
            <a:pPr fontAlgn="auto">
              <a:defRPr/>
            </a:pPr>
            <a:r>
              <a:rPr lang="en-GB" dirty="0"/>
              <a:t>Cray Inc.</a:t>
            </a:r>
          </a:p>
          <a:p>
            <a:pPr fontAlgn="auto">
              <a:defRPr/>
            </a:pPr>
            <a:r>
              <a:rPr lang="en-GB" dirty="0"/>
              <a:t>March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Cray SHMEM Extension – Signalling Put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76E19660-E88B-4A47-89D6-D429598E06B1}" type="slidenum">
              <a:rPr lang="en-US" altLang="en-US" smtClean="0">
                <a:solidFill>
                  <a:srgbClr val="005596"/>
                </a:solidFill>
                <a:latin typeface="Century Gothic" panose="020B0502020202020204" pitchFamily="34" charset="0"/>
              </a:rPr>
              <a:pPr>
                <a:defRPr/>
              </a:pPr>
              <a:t>2</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92500" lnSpcReduction="10000"/>
          </a:bodyPr>
          <a:lstStyle/>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[_</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nb</a:t>
            </a:r>
            <a:r>
              <a:rPr lang="en-GB" b="1" dirty="0">
                <a:solidFill>
                  <a:schemeClr val="tx1">
                    <a:lumMod val="65000"/>
                    <a:lumOff val="35000"/>
                  </a:schemeClr>
                </a:solidFill>
                <a:latin typeface="Courier New" panose="02070309020205020404" pitchFamily="49" charset="0"/>
                <a:cs typeface="Courier New" panose="02070309020205020404" pitchFamily="49" charset="0"/>
              </a:rPr>
              <a:t>](void *target, </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const</a:t>
            </a:r>
            <a:r>
              <a:rPr lang="en-GB" b="1" dirty="0">
                <a:solidFill>
                  <a:schemeClr val="tx1">
                    <a:lumMod val="65000"/>
                    <a:lumOff val="35000"/>
                  </a:schemeClr>
                </a:solidFill>
                <a:latin typeface="Courier New" panose="02070309020205020404" pitchFamily="49" charset="0"/>
                <a:cs typeface="Courier New" panose="02070309020205020404" pitchFamily="49" charset="0"/>
              </a:rPr>
              <a:t> void *source,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size_t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len</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sig_target</a:t>
            </a: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sig_val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int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pe</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r>
              <a:rPr lang="en-GB" b="1" dirty="0">
                <a:solidFill>
                  <a:schemeClr val="tx1">
                    <a:lumMod val="65000"/>
                    <a:lumOff val="35000"/>
                  </a:schemeClr>
                </a:solidFill>
              </a:rPr>
              <a:t> </a:t>
            </a: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42900" indent="-342900" eaLnBrk="1" fontAlgn="auto" hangingPunct="1">
              <a:defRPr/>
            </a:pPr>
            <a:r>
              <a:rPr lang="en-GB" dirty="0">
                <a:solidFill>
                  <a:schemeClr val="tx1">
                    <a:lumMod val="65000"/>
                    <a:lumOff val="35000"/>
                  </a:schemeClr>
                </a:solidFill>
                <a:latin typeface="+mj-lt"/>
                <a:cs typeface="Courier New" panose="02070309020205020404" pitchFamily="49" charset="0"/>
              </a:rPr>
              <a:t>After the data transfer is complete, the signal value will be delivered to the signal location on the target PE</a:t>
            </a:r>
          </a:p>
          <a:p>
            <a:pPr marL="342900" indent="-342900" eaLnBrk="1" fontAlgn="auto" hangingPunct="1">
              <a:defRPr/>
            </a:pPr>
            <a:r>
              <a:rPr lang="en-GB" dirty="0">
                <a:solidFill>
                  <a:schemeClr val="tx1">
                    <a:lumMod val="65000"/>
                    <a:lumOff val="35000"/>
                  </a:schemeClr>
                </a:solidFill>
              </a:rPr>
              <a:t>Semantically (almost) equivalent to </a:t>
            </a:r>
          </a:p>
          <a:p>
            <a:pPr marL="709549" lvl="1" indent="-342900" eaLnBrk="1" fontAlgn="auto" hangingPunct="1">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shmem_put</a:t>
            </a:r>
            <a:r>
              <a:rPr lang="en-GB" b="1" dirty="0">
                <a:solidFill>
                  <a:schemeClr val="tx1">
                    <a:lumMod val="65000"/>
                    <a:lumOff val="35000"/>
                  </a:schemeClr>
                </a:solidFill>
                <a:latin typeface="Courier New" panose="02070309020205020404" pitchFamily="49" charset="0"/>
                <a:cs typeface="Courier New" panose="02070309020205020404" pitchFamily="49" charset="0"/>
              </a:rPr>
              <a:t>[_</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nb</a:t>
            </a:r>
            <a:r>
              <a:rPr lang="en-GB" b="1" dirty="0">
                <a:solidFill>
                  <a:schemeClr val="tx1">
                    <a:lumMod val="65000"/>
                    <a:lumOff val="35000"/>
                  </a:schemeClr>
                </a:solidFill>
                <a:latin typeface="Courier New" panose="02070309020205020404" pitchFamily="49" charset="0"/>
                <a:cs typeface="Courier New" panose="02070309020205020404" pitchFamily="49" charset="0"/>
              </a:rPr>
              <a:t>]( data )</a:t>
            </a:r>
          </a:p>
          <a:p>
            <a:pPr marL="709549" lvl="1" indent="-342900" eaLnBrk="1" fontAlgn="auto" hangingPunct="1">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shmem_fence</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p>
          <a:p>
            <a:pPr marL="709549" lvl="1" indent="-342900" eaLnBrk="1" fontAlgn="auto" hangingPunct="1">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shmem_put</a:t>
            </a:r>
            <a:r>
              <a:rPr lang="en-GB" b="1" dirty="0">
                <a:solidFill>
                  <a:schemeClr val="tx1">
                    <a:lumMod val="65000"/>
                    <a:lumOff val="35000"/>
                  </a:schemeClr>
                </a:solidFill>
                <a:latin typeface="Courier New" panose="02070309020205020404" pitchFamily="49" charset="0"/>
                <a:cs typeface="Courier New" panose="02070309020205020404" pitchFamily="49" charset="0"/>
              </a:rPr>
              <a:t>[_</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nb</a:t>
            </a:r>
            <a:r>
              <a:rPr lang="en-GB" b="1" dirty="0">
                <a:solidFill>
                  <a:schemeClr val="tx1">
                    <a:lumMod val="65000"/>
                    <a:lumOff val="35000"/>
                  </a:schemeClr>
                </a:solidFill>
                <a:latin typeface="Courier New" panose="02070309020205020404" pitchFamily="49" charset="0"/>
                <a:cs typeface="Courier New" panose="02070309020205020404" pitchFamily="49" charset="0"/>
              </a:rPr>
              <a:t>]( signal )</a:t>
            </a:r>
            <a:endParaRPr lang="en-GB" b="1" dirty="0">
              <a:solidFill>
                <a:schemeClr val="tx1">
                  <a:lumMod val="65000"/>
                  <a:lumOff val="35000"/>
                </a:schemeClr>
              </a:solidFill>
              <a:latin typeface="+mj-lt"/>
              <a:cs typeface="Courier New" panose="02070309020205020404" pitchFamily="49" charset="0"/>
            </a:endParaRPr>
          </a:p>
          <a:p>
            <a:pPr marL="342900" indent="-342900" eaLnBrk="1" fontAlgn="auto" hangingPunct="1">
              <a:defRPr/>
            </a:pPr>
            <a:r>
              <a:rPr lang="en-GB" dirty="0">
                <a:solidFill>
                  <a:schemeClr val="tx1">
                    <a:lumMod val="65000"/>
                    <a:lumOff val="35000"/>
                  </a:schemeClr>
                </a:solidFill>
                <a:latin typeface="+mj-lt"/>
                <a:cs typeface="Courier New" panose="02070309020205020404" pitchFamily="49" charset="0"/>
              </a:rPr>
              <a:t>The target buffer and signal location must reside in symmetric memory</a:t>
            </a:r>
          </a:p>
          <a:p>
            <a:pPr marL="342900" indent="-342900" eaLnBrk="1" fontAlgn="auto" hangingPunct="1">
              <a:defRPr/>
            </a:pPr>
            <a:r>
              <a:rPr lang="en-GB" dirty="0">
                <a:solidFill>
                  <a:schemeClr val="tx1">
                    <a:lumMod val="65000"/>
                    <a:lumOff val="35000"/>
                  </a:schemeClr>
                </a:solidFill>
                <a:latin typeface="+mj-lt"/>
                <a:cs typeface="Courier New" panose="02070309020205020404" pitchFamily="49" charset="0"/>
              </a:rPr>
              <a:t>All </a:t>
            </a:r>
            <a:r>
              <a:rPr lang="en-GB" i="1" dirty="0">
                <a:solidFill>
                  <a:schemeClr val="tx1">
                    <a:lumMod val="65000"/>
                    <a:lumOff val="35000"/>
                  </a:schemeClr>
                </a:solidFill>
                <a:latin typeface="+mj-lt"/>
                <a:cs typeface="Courier New" panose="02070309020205020404" pitchFamily="49" charset="0"/>
              </a:rPr>
              <a:t>data</a:t>
            </a:r>
            <a:r>
              <a:rPr lang="en-GB" dirty="0">
                <a:solidFill>
                  <a:schemeClr val="tx1">
                    <a:lumMod val="65000"/>
                    <a:lumOff val="35000"/>
                  </a:schemeClr>
                </a:solidFill>
                <a:latin typeface="+mj-lt"/>
                <a:cs typeface="Courier New" panose="02070309020205020404" pitchFamily="49" charset="0"/>
              </a:rPr>
              <a:t> size and type variants are supported</a:t>
            </a:r>
          </a:p>
          <a:p>
            <a:pPr marL="342900" indent="-342900" eaLnBrk="1" fontAlgn="auto" hangingPunct="1">
              <a:defRPr/>
            </a:pPr>
            <a:r>
              <a:rPr lang="en-GB" i="1" dirty="0">
                <a:solidFill>
                  <a:schemeClr val="tx1">
                    <a:lumMod val="65000"/>
                    <a:lumOff val="35000"/>
                  </a:schemeClr>
                </a:solidFill>
                <a:latin typeface="+mj-lt"/>
                <a:cs typeface="Courier New" panose="02070309020205020404" pitchFamily="49" charset="0"/>
              </a:rPr>
              <a:t>signal</a:t>
            </a:r>
            <a:r>
              <a:rPr lang="en-GB" dirty="0">
                <a:solidFill>
                  <a:schemeClr val="tx1">
                    <a:lumMod val="65000"/>
                    <a:lumOff val="35000"/>
                  </a:schemeClr>
                </a:solidFill>
                <a:latin typeface="+mj-lt"/>
                <a:cs typeface="Courier New" panose="02070309020205020404" pitchFamily="49" charset="0"/>
              </a:rPr>
              <a:t> is always uint64_t</a:t>
            </a:r>
            <a:endParaRPr lang="en-GB" dirty="0">
              <a:solidFill>
                <a:schemeClr val="tx1">
                  <a:lumMod val="65000"/>
                  <a:lumOff val="3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Signalling Put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EB88A3A6-0A37-4EFF-89A2-061C1E58DED5}" type="slidenum">
              <a:rPr lang="en-US" altLang="en-US" smtClean="0">
                <a:solidFill>
                  <a:srgbClr val="005596"/>
                </a:solidFill>
                <a:latin typeface="Century Gothic" panose="020B0502020202020204" pitchFamily="34" charset="0"/>
              </a:rPr>
              <a:pPr>
                <a:defRPr/>
              </a:pPr>
              <a:t>3</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70000" lnSpcReduction="20000"/>
          </a:bodyPr>
          <a:lstStyle/>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(3)</a:t>
            </a: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NAME</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shmemx_putmem_signal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shmemx_character_put_signal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shmemx_complex_put_signal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shmemx_double_put_signal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shmemx_float_put_signal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shmemx_int_put_signal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shmemx_integer_put_signal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shmemx_logical_put_signal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shmemx_longlong_put_signal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shmemx_put4_signal, shmemx_put8_signal, shmemx_put16_signal,</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shmemx_put32_signal, shmemx_put64_signal, shmemx_put128_signal,</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shmemx_real_put_signal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shmemx_short_put_signal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shmemx_double_put_signal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shmemx_longdouble_put_signal</a:t>
            </a:r>
            <a:r>
              <a:rPr lang="en-GB" b="1" dirty="0">
                <a:solidFill>
                  <a:schemeClr val="tx1">
                    <a:lumMod val="65000"/>
                    <a:lumOff val="35000"/>
                  </a:schemeClr>
                </a:solidFill>
                <a:latin typeface="Courier New" panose="02070309020205020404" pitchFamily="49" charset="0"/>
                <a:cs typeface="Courier New" panose="02070309020205020404" pitchFamily="49" charset="0"/>
              </a:rPr>
              <a:t> - Transfers</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contiguous data from a local data object to a specified processing</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element (PE) and sets a remote flag to signal completion</a:t>
            </a:r>
          </a:p>
          <a:p>
            <a:pPr marL="365760" lvl="1" indent="0" eaLnBrk="1" fontAlgn="auto" hangingPunct="1">
              <a:buFont typeface="Arial" pitchFamily="34" charset="0"/>
              <a:buNone/>
              <a:defRPr/>
            </a:pPr>
            <a:endParaRPr lang="en-GB" b="1" dirty="0" err="1">
              <a:solidFill>
                <a:schemeClr val="tx1">
                  <a:lumMod val="65000"/>
                  <a:lumOff val="35000"/>
                </a:schemeClr>
              </a:solidFill>
              <a:latin typeface="Courier New" panose="02070309020205020404" pitchFamily="49" charset="0"/>
              <a:cs typeface="Courier New" panose="02070309020205020404"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Signalling Put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C8E47079-BA89-435F-9244-C4D93D5E9678}" type="slidenum">
              <a:rPr lang="en-US" altLang="en-US" smtClean="0">
                <a:solidFill>
                  <a:srgbClr val="005596"/>
                </a:solidFill>
                <a:latin typeface="Century Gothic" panose="020B0502020202020204" pitchFamily="34" charset="0"/>
              </a:rPr>
              <a:pPr>
                <a:defRPr/>
              </a:pPr>
              <a:t>4</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70000" lnSpcReduction="20000"/>
          </a:bodyPr>
          <a:lstStyle/>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(3)</a:t>
            </a: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NAME</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shmemx_putmem_signal_nb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shmemx_complex_put_signal_nb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shmemx_double_put_signal_nb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shmemx_float_put_signal_nb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shmemx_int_put_signal_nb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shmemx_integer_put_signal_nb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shmemx_logical_put_signal_nb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shmemx_longlong_put_signal_nb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shmemx_put4_signal_nb, shmemx_put8_signal_nb, shmemx_put16_signal_nb,</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shmemx_put32_signal_nb, shmemx_put64_signal_nb,</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shmemx_put128_signal_nb,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shmemx_real_put_signal_nb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shmemx_short_put_signal_nb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shmemx_double_put_signal_nb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shmemx_longdouble_put_signal_nb</a:t>
            </a:r>
            <a:r>
              <a:rPr lang="en-GB" b="1" dirty="0">
                <a:solidFill>
                  <a:schemeClr val="tx1">
                    <a:lumMod val="65000"/>
                    <a:lumOff val="35000"/>
                  </a:schemeClr>
                </a:solidFill>
                <a:latin typeface="Courier New" panose="02070309020205020404" pitchFamily="49" charset="0"/>
                <a:cs typeface="Courier New" panose="02070309020205020404" pitchFamily="49" charset="0"/>
              </a:rPr>
              <a:t> - Transfers contiguous data from a</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local data object to a specified processing element (PE) without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blocking the caller and sets a remote flag to signal completion</a:t>
            </a: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DMAPP Support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F053C16A-9014-4E88-A21D-166C746F9032}" type="slidenum">
              <a:rPr lang="en-US" altLang="en-US" smtClean="0">
                <a:solidFill>
                  <a:srgbClr val="005596"/>
                </a:solidFill>
                <a:latin typeface="Century Gothic" panose="020B0502020202020204" pitchFamily="34" charset="0"/>
              </a:rPr>
              <a:pPr>
                <a:defRPr/>
              </a:pPr>
              <a:t>5</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62500" lnSpcReduction="20000"/>
          </a:bodyPr>
          <a:lstStyle/>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dmapp_return_t</a:t>
            </a: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dmapp_put_flag</a:t>
            </a:r>
            <a:r>
              <a:rPr lang="en-GB" b="1" dirty="0">
                <a:solidFill>
                  <a:schemeClr val="tx1">
                    <a:lumMod val="65000"/>
                    <a:lumOff val="35000"/>
                  </a:schemeClr>
                </a:solidFill>
                <a:latin typeface="Courier New" panose="02070309020205020404" pitchFamily="49" charset="0"/>
                <a:cs typeface="Courier New" panose="02070309020205020404" pitchFamily="49" charset="0"/>
              </a:rPr>
              <a:t>(void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target_addr</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dmapp_seg_desc_t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target_seg</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dmapp_pe_t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target_pe</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source_addr</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nelems</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dmapp_type_t</a:t>
            </a:r>
            <a:r>
              <a:rPr lang="en-GB" b="1" dirty="0">
                <a:solidFill>
                  <a:schemeClr val="tx1">
                    <a:lumMod val="65000"/>
                    <a:lumOff val="35000"/>
                  </a:schemeClr>
                </a:solidFill>
                <a:latin typeface="Courier New" panose="02070309020205020404" pitchFamily="49" charset="0"/>
                <a:cs typeface="Courier New" panose="02070309020205020404" pitchFamily="49" charset="0"/>
              </a:rPr>
              <a:t>     type,</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target_flag</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flag_value</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dmapp_return_t</a:t>
            </a: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dmapp_put_flag_nbi</a:t>
            </a:r>
            <a:r>
              <a:rPr lang="en-GB" b="1" dirty="0">
                <a:solidFill>
                  <a:schemeClr val="tx1">
                    <a:lumMod val="65000"/>
                    <a:lumOff val="35000"/>
                  </a:schemeClr>
                </a:solidFill>
                <a:latin typeface="Courier New" panose="02070309020205020404" pitchFamily="49" charset="0"/>
                <a:cs typeface="Courier New" panose="02070309020205020404" pitchFamily="49" charset="0"/>
              </a:rPr>
              <a:t>(void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target_addr</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dmapp_seg_desc_t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target_seg</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dmapp_pe_t</a:t>
            </a: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target_pe</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source_addr</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nelems</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dmapp_type_t</a:t>
            </a:r>
            <a:r>
              <a:rPr lang="en-GB" b="1" dirty="0">
                <a:solidFill>
                  <a:schemeClr val="tx1">
                    <a:lumMod val="65000"/>
                    <a:lumOff val="35000"/>
                  </a:schemeClr>
                </a:solidFill>
                <a:latin typeface="Courier New" panose="02070309020205020404" pitchFamily="49" charset="0"/>
                <a:cs typeface="Courier New" panose="02070309020205020404" pitchFamily="49" charset="0"/>
              </a:rPr>
              <a:t>      type,</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void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target_flag</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r>
              <a:rPr lang="en-GB" b="1" dirty="0">
                <a:solidFill>
                  <a:schemeClr val="tx1">
                    <a:lumMod val="65000"/>
                    <a:lumOff val="35000"/>
                  </a:schemeClr>
                </a:solidFill>
                <a:latin typeface="Courier New" panose="02070309020205020404" pitchFamily="49" charset="0"/>
                <a:cs typeface="Courier New" panose="02070309020205020404" pitchFamily="49" charset="0"/>
              </a:rPr>
              <a:t>                   uint64_t          </a:t>
            </a:r>
            <a:r>
              <a:rPr lang="en-GB" b="1" dirty="0" err="1">
                <a:solidFill>
                  <a:schemeClr val="tx1">
                    <a:lumMod val="65000"/>
                    <a:lumOff val="35000"/>
                  </a:schemeClr>
                </a:solidFill>
                <a:latin typeface="Courier New" panose="02070309020205020404" pitchFamily="49" charset="0"/>
                <a:cs typeface="Courier New" panose="02070309020205020404" pitchFamily="49" charset="0"/>
              </a:rPr>
              <a:t>flag_value</a:t>
            </a:r>
            <a:r>
              <a:rPr lang="en-GB" b="1" dirty="0">
                <a:solidFill>
                  <a:schemeClr val="tx1">
                    <a:lumMod val="65000"/>
                    <a:lumOff val="35000"/>
                  </a:schemeClr>
                </a:solidFill>
                <a:latin typeface="Courier New" panose="02070309020205020404" pitchFamily="49" charset="0"/>
                <a:cs typeface="Courier New" panose="02070309020205020404" pitchFamily="49" charset="0"/>
              </a:rPr>
              <a:t>);</a:t>
            </a:r>
          </a:p>
          <a:p>
            <a:pPr marL="365760" lvl="1" indent="0" eaLnBrk="1" fontAlgn="auto" hangingPunct="1">
              <a:buFont typeface="Arial" pitchFamily="34" charset="0"/>
              <a:buNone/>
              <a:defRPr/>
            </a:pPr>
            <a:endParaRPr lang="en-GB" b="1" dirty="0">
              <a:solidFill>
                <a:schemeClr val="tx1">
                  <a:lumMod val="65000"/>
                  <a:lumOff val="35000"/>
                </a:schemeClr>
              </a:solidFill>
              <a:latin typeface="Courier New" panose="02070309020205020404" pitchFamily="49" charset="0"/>
              <a:cs typeface="Courier New" panose="02070309020205020404" pitchFamily="49" charset="0"/>
            </a:endParaRPr>
          </a:p>
          <a:p>
            <a:pPr marL="365760" lvl="1" indent="0" eaLnBrk="1" fontAlgn="auto" hangingPunct="1">
              <a:buFont typeface="Arial" pitchFamily="34" charset="0"/>
              <a:buNone/>
              <a:defRPr/>
            </a:pPr>
            <a:endParaRPr lang="en-GB" b="1" dirty="0" err="1">
              <a:solidFill>
                <a:schemeClr val="tx1">
                  <a:lumMod val="65000"/>
                  <a:lumOff val="35000"/>
                </a:schemeClr>
              </a:solidFill>
              <a:latin typeface="Courier New" panose="02070309020205020404" pitchFamily="49" charset="0"/>
              <a:cs typeface="Courier New" panose="02070309020205020404" pitchFamily="49"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DMAPP/Aries Support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FC45BACB-EC47-4A4D-AD95-50CBFB6FA50A}" type="slidenum">
              <a:rPr lang="en-US" altLang="en-US" smtClean="0">
                <a:solidFill>
                  <a:srgbClr val="005596"/>
                </a:solidFill>
                <a:latin typeface="Century Gothic" panose="020B0502020202020204" pitchFamily="34" charset="0"/>
              </a:rPr>
              <a:pPr>
                <a:defRPr/>
              </a:pPr>
              <a:t>6</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85000" lnSpcReduction="20000"/>
          </a:bodyPr>
          <a:lstStyle/>
          <a:p>
            <a:pPr eaLnBrk="1" hangingPunct="1">
              <a:defRPr/>
            </a:pPr>
            <a:r>
              <a:rPr lang="en-US" dirty="0"/>
              <a:t>DSMN Destination Side Message Notification. </a:t>
            </a:r>
          </a:p>
          <a:p>
            <a:pPr lvl="1" eaLnBrk="1" hangingPunct="1">
              <a:defRPr/>
            </a:pPr>
            <a:r>
              <a:rPr sz="2400" b="1" spc="-30" dirty="0">
                <a:solidFill>
                  <a:srgbClr val="595959"/>
                </a:solidFill>
              </a:rPr>
              <a:t>A mechanism for notifying the destination endpoint of a message sequence (i.e. a transaction) that the complete sequence is now visible in memory at the destination. This mechanism works even if individual packets of the sequence arrive at the destination out of order.</a:t>
            </a:r>
          </a:p>
          <a:p>
            <a:pPr eaLnBrk="1" hangingPunct="1">
              <a:defRPr/>
            </a:pPr>
            <a:r>
              <a:rPr lang="en-US" dirty="0"/>
              <a:t>Supported: FMA (Fast Memory Access)</a:t>
            </a:r>
          </a:p>
          <a:p>
            <a:pPr lvl="1" eaLnBrk="1" hangingPunct="1">
              <a:defRPr/>
            </a:pPr>
            <a:r>
              <a:rPr sz="2400" b="1" spc="-30" dirty="0">
                <a:solidFill>
                  <a:srgbClr val="595959"/>
                </a:solidFill>
              </a:rPr>
              <a:t>Memory copy to FMA window</a:t>
            </a:r>
          </a:p>
          <a:p>
            <a:pPr lvl="1" eaLnBrk="1" hangingPunct="1">
              <a:defRPr/>
            </a:pPr>
            <a:r>
              <a:rPr sz="2400" b="1" spc="-30" dirty="0">
                <a:solidFill>
                  <a:srgbClr val="595959"/>
                </a:solidFill>
              </a:rPr>
              <a:t>Non-blocking network operations</a:t>
            </a:r>
          </a:p>
          <a:p>
            <a:pPr eaLnBrk="1" hangingPunct="1">
              <a:defRPr/>
            </a:pPr>
            <a:r>
              <a:rPr lang="en-US" dirty="0"/>
              <a:t>Not supported: BTE(Block Transfer Engine)offload</a:t>
            </a:r>
          </a:p>
          <a:p>
            <a:pPr lvl="1" eaLnBrk="1" hangingPunct="1">
              <a:defRPr/>
            </a:pPr>
            <a:r>
              <a:rPr sz="2400" b="1" spc="-30" dirty="0">
                <a:solidFill>
                  <a:srgbClr val="595959"/>
                </a:solidFill>
              </a:rPr>
              <a:t>DMAPP design decision based on limitations</a:t>
            </a:r>
          </a:p>
          <a:p>
            <a:pPr eaLnBrk="1" hangingPunct="1">
              <a:defRPr/>
            </a:pPr>
            <a:r>
              <a:rPr lang="en-US" dirty="0" err="1">
                <a:latin typeface="Courier New" panose="02070309020205020404" pitchFamily="49" charset="0"/>
                <a:cs typeface="Courier New" panose="02070309020205020404" pitchFamily="49" charset="0"/>
              </a:rPr>
              <a:t>dmapp_bput_nbi</a:t>
            </a:r>
            <a:endParaRPr lang="en-US" dirty="0"/>
          </a:p>
          <a:p>
            <a:pPr lvl="1" eaLnBrk="1" hangingPunct="1">
              <a:defRPr/>
            </a:pPr>
            <a:r>
              <a:rPr sz="2400" b="1" spc="-30" dirty="0">
                <a:solidFill>
                  <a:srgbClr val="595959"/>
                </a:solidFill>
              </a:rPr>
              <a:t>Bundled puts – a series of independent puts terminated with a signal</a:t>
            </a:r>
          </a:p>
          <a:p>
            <a:pPr lvl="1" eaLnBrk="1" hangingPunct="1">
              <a:defRPr/>
            </a:pPr>
            <a:r>
              <a:rPr sz="2400" b="1" spc="-30" dirty="0">
                <a:solidFill>
                  <a:srgbClr val="595959"/>
                </a:solidFill>
              </a:rPr>
              <a:t>Not exposed through SHMEM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8FFA-CC14-448C-9AA2-67878F433319}"/>
              </a:ext>
            </a:extLst>
          </p:cNvPr>
          <p:cNvSpPr>
            <a:spLocks noGrp="1"/>
          </p:cNvSpPr>
          <p:nvPr>
            <p:ph type="title"/>
          </p:nvPr>
        </p:nvSpPr>
        <p:spPr/>
        <p:txBody>
          <a:bodyPr/>
          <a:lstStyle/>
          <a:p>
            <a:pPr eaLnBrk="1" fontAlgn="auto" hangingPunct="1">
              <a:spcAft>
                <a:spcPts val="0"/>
              </a:spcAft>
              <a:defRPr/>
            </a:pPr>
            <a:r>
              <a:rPr lang="en-GB" dirty="0">
                <a:solidFill>
                  <a:schemeClr val="accent5"/>
                </a:solidFill>
              </a:rPr>
              <a:t>Other Platform/Fabric Support</a:t>
            </a:r>
          </a:p>
        </p:txBody>
      </p:sp>
      <p:sp>
        <p:nvSpPr>
          <p:cNvPr id="5" name="Slide Number Placeholder 4">
            <a:extLst>
              <a:ext uri="{FF2B5EF4-FFF2-40B4-BE49-F238E27FC236}">
                <a16:creationId xmlns:a16="http://schemas.microsoft.com/office/drawing/2014/main" id="{20AF482F-FB1D-4C1B-967B-160D7D9D79E4}"/>
              </a:ext>
            </a:extLst>
          </p:cNvPr>
          <p:cNvSpPr>
            <a:spLocks noGrp="1"/>
          </p:cNvSpPr>
          <p:nvPr>
            <p:ph type="sldNum" sz="quarter" idx="16"/>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fld id="{1488D408-68B5-4C3F-BE2B-5EE0819C2BF5}" type="slidenum">
              <a:rPr lang="en-US" altLang="en-US" smtClean="0">
                <a:solidFill>
                  <a:srgbClr val="005596"/>
                </a:solidFill>
                <a:latin typeface="Century Gothic" panose="020B0502020202020204" pitchFamily="34" charset="0"/>
              </a:rPr>
              <a:pPr>
                <a:defRPr/>
              </a:pPr>
              <a:t>7</a:t>
            </a:fld>
            <a:endParaRPr lang="en-US" altLang="en-US">
              <a:solidFill>
                <a:srgbClr val="005596"/>
              </a:solidFill>
              <a:latin typeface="Century Gothic" panose="020B0502020202020204" pitchFamily="34" charset="0"/>
            </a:endParaRPr>
          </a:p>
        </p:txBody>
      </p:sp>
      <p:sp>
        <p:nvSpPr>
          <p:cNvPr id="6" name="Content Placeholder 5">
            <a:extLst>
              <a:ext uri="{FF2B5EF4-FFF2-40B4-BE49-F238E27FC236}">
                <a16:creationId xmlns:a16="http://schemas.microsoft.com/office/drawing/2014/main" id="{7F714C5A-874F-41D8-ADF4-6133587A17DB}"/>
              </a:ext>
            </a:extLst>
          </p:cNvPr>
          <p:cNvSpPr>
            <a:spLocks noGrp="1"/>
          </p:cNvSpPr>
          <p:nvPr>
            <p:ph sz="quarter" idx="13"/>
          </p:nvPr>
        </p:nvSpPr>
        <p:spPr/>
        <p:txBody>
          <a:bodyPr>
            <a:normAutofit fontScale="40000" lnSpcReduction="20000"/>
          </a:bodyPr>
          <a:lstStyle/>
          <a:p>
            <a:pPr eaLnBrk="1" hangingPunct="1">
              <a:defRPr/>
            </a:pPr>
            <a:r>
              <a:rPr lang="en-US" sz="4200" dirty="0">
                <a:solidFill>
                  <a:schemeClr val="tx1">
                    <a:lumMod val="65000"/>
                    <a:lumOff val="35000"/>
                  </a:schemeClr>
                </a:solidFill>
                <a:latin typeface="+mn-lt"/>
                <a:cs typeface="Courier New" panose="02070309020205020404" pitchFamily="49" charset="0"/>
              </a:rPr>
              <a:t>Support likely depends on hardware features, end-to-end ordering, </a:t>
            </a:r>
            <a:r>
              <a:rPr lang="en-US" sz="4200" dirty="0" err="1">
                <a:solidFill>
                  <a:schemeClr val="tx1">
                    <a:lumMod val="65000"/>
                    <a:lumOff val="35000"/>
                  </a:schemeClr>
                </a:solidFill>
                <a:latin typeface="+mn-lt"/>
                <a:cs typeface="Courier New" panose="02070309020205020404" pitchFamily="49" charset="0"/>
              </a:rPr>
              <a:t>hw</a:t>
            </a:r>
            <a:r>
              <a:rPr lang="en-US" sz="4200" dirty="0">
                <a:solidFill>
                  <a:schemeClr val="tx1">
                    <a:lumMod val="65000"/>
                    <a:lumOff val="35000"/>
                  </a:schemeClr>
                </a:solidFill>
                <a:latin typeface="+mn-lt"/>
                <a:cs typeface="Courier New" panose="02070309020205020404" pitchFamily="49" charset="0"/>
              </a:rPr>
              <a:t> fence</a:t>
            </a:r>
          </a:p>
          <a:p>
            <a:pPr lvl="1" eaLnBrk="1" hangingPunct="1">
              <a:defRPr/>
            </a:pPr>
            <a:r>
              <a:rPr sz="4200" b="1" dirty="0">
                <a:solidFill>
                  <a:schemeClr val="tx1">
                    <a:lumMod val="65000"/>
                    <a:lumOff val="35000"/>
                  </a:schemeClr>
                </a:solidFill>
                <a:latin typeface="+mn-lt"/>
                <a:cs typeface="Courier New" panose="02070309020205020404" pitchFamily="49" charset="0"/>
              </a:rPr>
              <a:t>Simple implementation using an asynchronous progress thread – put/fence/put</a:t>
            </a:r>
          </a:p>
          <a:p>
            <a:pPr marL="363474" lvl="1" indent="0" eaLnBrk="1" hangingPunct="1">
              <a:buFont typeface="Arial" pitchFamily="34" charset="0"/>
              <a:buNone/>
              <a:defRPr/>
            </a:pPr>
            <a:endParaRPr sz="4200" b="1" dirty="0">
              <a:solidFill>
                <a:schemeClr val="tx1">
                  <a:lumMod val="65000"/>
                  <a:lumOff val="35000"/>
                </a:schemeClr>
              </a:solidFill>
              <a:latin typeface="+mn-lt"/>
              <a:cs typeface="Courier New" panose="02070309020205020404" pitchFamily="49" charset="0"/>
            </a:endParaRPr>
          </a:p>
          <a:p>
            <a:pPr eaLnBrk="1" hangingPunct="1">
              <a:defRPr/>
            </a:pPr>
            <a:r>
              <a:rPr lang="en-US" sz="4200" dirty="0" err="1">
                <a:solidFill>
                  <a:schemeClr val="tx1">
                    <a:lumMod val="65000"/>
                    <a:lumOff val="35000"/>
                  </a:schemeClr>
                </a:solidFill>
                <a:latin typeface="+mn-lt"/>
                <a:cs typeface="Courier New" panose="02070309020205020404" pitchFamily="49" charset="0"/>
              </a:rPr>
              <a:t>libfabric</a:t>
            </a:r>
            <a:r>
              <a:rPr lang="en-US" sz="4200" dirty="0">
                <a:solidFill>
                  <a:schemeClr val="tx1">
                    <a:lumMod val="65000"/>
                    <a:lumOff val="35000"/>
                  </a:schemeClr>
                </a:solidFill>
                <a:latin typeface="+mn-lt"/>
                <a:cs typeface="Courier New" panose="02070309020205020404" pitchFamily="49" charset="0"/>
              </a:rPr>
              <a:t>: </a:t>
            </a:r>
            <a:r>
              <a:rPr lang="en-US" sz="4200" dirty="0" err="1">
                <a:solidFill>
                  <a:schemeClr val="tx1">
                    <a:lumMod val="65000"/>
                    <a:lumOff val="35000"/>
                  </a:schemeClr>
                </a:solidFill>
                <a:latin typeface="+mn-lt"/>
                <a:cs typeface="Courier New" panose="02070309020205020404" pitchFamily="49" charset="0"/>
              </a:rPr>
              <a:t>fi_rma</a:t>
            </a:r>
            <a:r>
              <a:rPr lang="en-US" sz="4200" dirty="0">
                <a:solidFill>
                  <a:schemeClr val="tx1">
                    <a:lumMod val="65000"/>
                    <a:lumOff val="35000"/>
                  </a:schemeClr>
                </a:solidFill>
                <a:latin typeface="+mn-lt"/>
                <a:cs typeface="Courier New" panose="02070309020205020404" pitchFamily="49" charset="0"/>
              </a:rPr>
              <a:t> (or </a:t>
            </a:r>
            <a:r>
              <a:rPr lang="en-US" sz="4200" dirty="0" err="1">
                <a:solidFill>
                  <a:schemeClr val="tx1">
                    <a:lumMod val="65000"/>
                    <a:lumOff val="35000"/>
                  </a:schemeClr>
                </a:solidFill>
                <a:latin typeface="+mn-lt"/>
                <a:cs typeface="Courier New" panose="02070309020205020404" pitchFamily="49" charset="0"/>
              </a:rPr>
              <a:t>fi_atomic</a:t>
            </a:r>
            <a:r>
              <a:rPr lang="en-US" sz="4200" dirty="0">
                <a:solidFill>
                  <a:schemeClr val="tx1">
                    <a:lumMod val="65000"/>
                    <a:lumOff val="35000"/>
                  </a:schemeClr>
                </a:solidFill>
                <a:latin typeface="+mn-lt"/>
                <a:cs typeface="Courier New" panose="02070309020205020404" pitchFamily="49" charset="0"/>
              </a:rPr>
              <a:t>)</a:t>
            </a:r>
          </a:p>
          <a:p>
            <a:pPr lvl="2" eaLnBrk="1" hangingPunct="1">
              <a:defRPr/>
            </a:pPr>
            <a:r>
              <a:rPr sz="2900" b="1" dirty="0" err="1">
                <a:solidFill>
                  <a:schemeClr val="tx1">
                    <a:lumMod val="65000"/>
                    <a:lumOff val="35000"/>
                  </a:schemeClr>
                </a:solidFill>
                <a:latin typeface="Courier New" panose="02070309020205020404" pitchFamily="49" charset="0"/>
                <a:cs typeface="Courier New" panose="02070309020205020404" pitchFamily="49" charset="0"/>
              </a:rPr>
              <a:t>ssize_t</a:t>
            </a:r>
            <a:r>
              <a:rPr sz="2900" b="1" dirty="0">
                <a:solidFill>
                  <a:schemeClr val="tx1">
                    <a:lumMod val="65000"/>
                    <a:lumOff val="35000"/>
                  </a:schemeClr>
                </a:solidFill>
                <a:latin typeface="Courier New" panose="02070309020205020404" pitchFamily="49" charset="0"/>
                <a:cs typeface="Courier New" panose="02070309020205020404" pitchFamily="49" charset="0"/>
              </a:rPr>
              <a:t> </a:t>
            </a:r>
            <a:r>
              <a:rPr sz="2900" b="1" dirty="0" err="1">
                <a:solidFill>
                  <a:schemeClr val="tx1">
                    <a:lumMod val="65000"/>
                    <a:lumOff val="35000"/>
                  </a:schemeClr>
                </a:solidFill>
                <a:latin typeface="Courier New" panose="02070309020205020404" pitchFamily="49" charset="0"/>
                <a:cs typeface="Courier New" panose="02070309020205020404" pitchFamily="49" charset="0"/>
              </a:rPr>
              <a:t>fi_writemsg</a:t>
            </a:r>
            <a:r>
              <a:rPr sz="2900" b="1" dirty="0">
                <a:solidFill>
                  <a:schemeClr val="tx1">
                    <a:lumMod val="65000"/>
                    <a:lumOff val="35000"/>
                  </a:schemeClr>
                </a:solidFill>
                <a:latin typeface="Courier New" panose="02070309020205020404" pitchFamily="49" charset="0"/>
                <a:cs typeface="Courier New" panose="02070309020205020404" pitchFamily="49" charset="0"/>
              </a:rPr>
              <a:t>(struct </a:t>
            </a:r>
            <a:r>
              <a:rPr sz="2900" b="1" dirty="0" err="1">
                <a:solidFill>
                  <a:schemeClr val="tx1">
                    <a:lumMod val="65000"/>
                    <a:lumOff val="35000"/>
                  </a:schemeClr>
                </a:solidFill>
                <a:latin typeface="Courier New" panose="02070309020205020404" pitchFamily="49" charset="0"/>
                <a:cs typeface="Courier New" panose="02070309020205020404" pitchFamily="49" charset="0"/>
              </a:rPr>
              <a:t>fid_ep</a:t>
            </a:r>
            <a:r>
              <a:rPr sz="2900" b="1" dirty="0">
                <a:solidFill>
                  <a:schemeClr val="tx1">
                    <a:lumMod val="65000"/>
                    <a:lumOff val="35000"/>
                  </a:schemeClr>
                </a:solidFill>
                <a:latin typeface="Courier New" panose="02070309020205020404" pitchFamily="49" charset="0"/>
                <a:cs typeface="Courier New" panose="02070309020205020404" pitchFamily="49" charset="0"/>
              </a:rPr>
              <a:t> *ep, </a:t>
            </a:r>
            <a:r>
              <a:rPr sz="2900" b="1" dirty="0" err="1">
                <a:solidFill>
                  <a:schemeClr val="tx1">
                    <a:lumMod val="65000"/>
                    <a:lumOff val="35000"/>
                  </a:schemeClr>
                </a:solidFill>
                <a:latin typeface="Courier New" panose="02070309020205020404" pitchFamily="49" charset="0"/>
                <a:cs typeface="Courier New" panose="02070309020205020404" pitchFamily="49" charset="0"/>
              </a:rPr>
              <a:t>const</a:t>
            </a:r>
            <a:r>
              <a:rPr sz="2900" b="1" dirty="0">
                <a:solidFill>
                  <a:schemeClr val="tx1">
                    <a:lumMod val="65000"/>
                    <a:lumOff val="35000"/>
                  </a:schemeClr>
                </a:solidFill>
                <a:latin typeface="Courier New" panose="02070309020205020404" pitchFamily="49" charset="0"/>
                <a:cs typeface="Courier New" panose="02070309020205020404" pitchFamily="49" charset="0"/>
              </a:rPr>
              <a:t> struct </a:t>
            </a:r>
            <a:r>
              <a:rPr sz="2900" b="1" dirty="0" err="1">
                <a:solidFill>
                  <a:schemeClr val="tx1">
                    <a:lumMod val="65000"/>
                    <a:lumOff val="35000"/>
                  </a:schemeClr>
                </a:solidFill>
                <a:latin typeface="Courier New" panose="02070309020205020404" pitchFamily="49" charset="0"/>
                <a:cs typeface="Courier New" panose="02070309020205020404" pitchFamily="49" charset="0"/>
              </a:rPr>
              <a:t>fi_msg_rma</a:t>
            </a:r>
            <a:r>
              <a:rPr sz="2900" b="1" dirty="0">
                <a:solidFill>
                  <a:schemeClr val="tx1">
                    <a:lumMod val="65000"/>
                    <a:lumOff val="35000"/>
                  </a:schemeClr>
                </a:solidFill>
                <a:latin typeface="Courier New" panose="02070309020205020404" pitchFamily="49" charset="0"/>
                <a:cs typeface="Courier New" panose="02070309020205020404" pitchFamily="49" charset="0"/>
              </a:rPr>
              <a:t> *</a:t>
            </a:r>
            <a:r>
              <a:rPr sz="2900" b="1" dirty="0" err="1">
                <a:solidFill>
                  <a:schemeClr val="tx1">
                    <a:lumMod val="65000"/>
                    <a:lumOff val="35000"/>
                  </a:schemeClr>
                </a:solidFill>
                <a:latin typeface="Courier New" panose="02070309020205020404" pitchFamily="49" charset="0"/>
                <a:cs typeface="Courier New" panose="02070309020205020404" pitchFamily="49" charset="0"/>
              </a:rPr>
              <a:t>msg</a:t>
            </a:r>
            <a:r>
              <a:rPr sz="2900" b="1" dirty="0">
                <a:solidFill>
                  <a:schemeClr val="tx1">
                    <a:lumMod val="65000"/>
                    <a:lumOff val="35000"/>
                  </a:schemeClr>
                </a:solidFill>
                <a:latin typeface="Courier New" panose="02070309020205020404" pitchFamily="49" charset="0"/>
                <a:cs typeface="Courier New" panose="02070309020205020404" pitchFamily="49" charset="0"/>
              </a:rPr>
              <a:t>,          </a:t>
            </a:r>
          </a:p>
          <a:p>
            <a:pPr marL="685800" lvl="2" indent="0" eaLnBrk="1" hangingPunct="1">
              <a:buFont typeface="Arial" pitchFamily="34" charset="0"/>
              <a:buNone/>
              <a:defRPr/>
            </a:pPr>
            <a:r>
              <a:rPr sz="2900" b="1" dirty="0">
                <a:solidFill>
                  <a:schemeClr val="tx1">
                    <a:lumMod val="65000"/>
                    <a:lumOff val="35000"/>
                  </a:schemeClr>
                </a:solidFill>
                <a:latin typeface="Courier New" panose="02070309020205020404" pitchFamily="49" charset="0"/>
                <a:cs typeface="Courier New" panose="02070309020205020404" pitchFamily="49" charset="0"/>
              </a:rPr>
              <a:t>                                   uint64_t flags);</a:t>
            </a:r>
          </a:p>
          <a:p>
            <a:pPr lvl="2" eaLnBrk="1" hangingPunct="1">
              <a:defRPr/>
            </a:pPr>
            <a:r>
              <a:rPr sz="2900" b="1" dirty="0">
                <a:solidFill>
                  <a:schemeClr val="tx1">
                    <a:lumMod val="65000"/>
                    <a:lumOff val="35000"/>
                  </a:schemeClr>
                </a:solidFill>
                <a:latin typeface="Courier New" panose="02070309020205020404" pitchFamily="49" charset="0"/>
                <a:cs typeface="Courier New" panose="02070309020205020404" pitchFamily="49" charset="0"/>
              </a:rPr>
              <a:t>FI_MORE</a:t>
            </a:r>
          </a:p>
          <a:p>
            <a:pPr lvl="3" eaLnBrk="1" hangingPunct="1">
              <a:defRPr/>
            </a:pPr>
            <a:r>
              <a:rPr sz="2900" b="1" dirty="0">
                <a:solidFill>
                  <a:schemeClr val="tx1">
                    <a:lumMod val="65000"/>
                    <a:lumOff val="35000"/>
                  </a:schemeClr>
                </a:solidFill>
                <a:latin typeface="Courier New" panose="02070309020205020404" pitchFamily="49" charset="0"/>
                <a:cs typeface="Courier New" panose="02070309020205020404" pitchFamily="49" charset="0"/>
              </a:rPr>
              <a:t>Indicates that the user has additional requests that will immediately be posted after the current call returns. Use of this flag may improve performance by enabling the provider to optimize its access to the fabric hardware.</a:t>
            </a:r>
          </a:p>
          <a:p>
            <a:pPr lvl="2" eaLnBrk="1" hangingPunct="1">
              <a:defRPr/>
            </a:pPr>
            <a:r>
              <a:rPr sz="2900" b="1" dirty="0">
                <a:solidFill>
                  <a:schemeClr val="tx1">
                    <a:lumMod val="65000"/>
                    <a:lumOff val="35000"/>
                  </a:schemeClr>
                </a:solidFill>
                <a:latin typeface="Courier New" panose="02070309020205020404" pitchFamily="49" charset="0"/>
                <a:cs typeface="Courier New" panose="02070309020205020404" pitchFamily="49" charset="0"/>
              </a:rPr>
              <a:t>FI_FENCE</a:t>
            </a:r>
          </a:p>
          <a:p>
            <a:pPr lvl="3" eaLnBrk="1" hangingPunct="1">
              <a:defRPr/>
            </a:pPr>
            <a:r>
              <a:rPr sz="2900" b="1" dirty="0">
                <a:solidFill>
                  <a:schemeClr val="tx1">
                    <a:lumMod val="65000"/>
                    <a:lumOff val="35000"/>
                  </a:schemeClr>
                </a:solidFill>
                <a:latin typeface="Courier New" panose="02070309020205020404" pitchFamily="49" charset="0"/>
                <a:cs typeface="Courier New" panose="02070309020205020404" pitchFamily="49" charset="0"/>
              </a:rPr>
              <a:t>Indicates that the requested operation, also known as the fenced operation, be deferred until all previous operations targeting the same target endpoint have completed.</a:t>
            </a:r>
          </a:p>
          <a:p>
            <a:pPr lvl="2" eaLnBrk="1" hangingPunct="1">
              <a:defRPr/>
            </a:pPr>
            <a:endParaRPr sz="2900" b="1" dirty="0">
              <a:solidFill>
                <a:schemeClr val="tx1">
                  <a:lumMod val="65000"/>
                  <a:lumOff val="35000"/>
                </a:schemeClr>
              </a:solidFill>
              <a:latin typeface="Courier New" panose="02070309020205020404" pitchFamily="49" charset="0"/>
              <a:cs typeface="Courier New" panose="02070309020205020404" pitchFamily="49" charset="0"/>
            </a:endParaRPr>
          </a:p>
          <a:p>
            <a:pPr lvl="2" eaLnBrk="1" hangingPunct="1">
              <a:defRPr/>
            </a:pPr>
            <a:r>
              <a:rPr sz="2900" b="1" dirty="0" err="1">
                <a:solidFill>
                  <a:schemeClr val="tx1">
                    <a:lumMod val="65000"/>
                    <a:lumOff val="35000"/>
                  </a:schemeClr>
                </a:solidFill>
                <a:latin typeface="Courier New" panose="02070309020205020404" pitchFamily="49" charset="0"/>
                <a:cs typeface="Courier New" panose="02070309020205020404" pitchFamily="49" charset="0"/>
              </a:rPr>
              <a:t>fi_writemsg</a:t>
            </a:r>
            <a:r>
              <a:rPr sz="2900" b="1" dirty="0">
                <a:solidFill>
                  <a:schemeClr val="tx1">
                    <a:lumMod val="65000"/>
                    <a:lumOff val="35000"/>
                  </a:schemeClr>
                </a:solidFill>
                <a:latin typeface="Courier New" panose="02070309020205020404" pitchFamily="49" charset="0"/>
                <a:cs typeface="Courier New" panose="02070309020205020404" pitchFamily="49" charset="0"/>
              </a:rPr>
              <a:t>( (data) , FI_MORE);</a:t>
            </a:r>
          </a:p>
          <a:p>
            <a:pPr lvl="2" eaLnBrk="1" hangingPunct="1">
              <a:defRPr/>
            </a:pPr>
            <a:r>
              <a:rPr sz="2900" b="1" dirty="0" err="1">
                <a:solidFill>
                  <a:schemeClr val="tx1">
                    <a:lumMod val="65000"/>
                    <a:lumOff val="35000"/>
                  </a:schemeClr>
                </a:solidFill>
                <a:latin typeface="Courier New" panose="02070309020205020404" pitchFamily="49" charset="0"/>
                <a:cs typeface="Courier New" panose="02070309020205020404" pitchFamily="49" charset="0"/>
              </a:rPr>
              <a:t>fi_writemsg</a:t>
            </a:r>
            <a:r>
              <a:rPr sz="2900" b="1" dirty="0">
                <a:solidFill>
                  <a:schemeClr val="tx1">
                    <a:lumMod val="65000"/>
                    <a:lumOff val="35000"/>
                  </a:schemeClr>
                </a:solidFill>
                <a:latin typeface="Courier New" panose="02070309020205020404" pitchFamily="49" charset="0"/>
                <a:cs typeface="Courier New" panose="02070309020205020404" pitchFamily="49" charset="0"/>
              </a:rPr>
              <a:t>( (flag) , FI_FENCE); </a:t>
            </a:r>
          </a:p>
          <a:p>
            <a:pPr lvl="2" eaLnBrk="1" hangingPunct="1">
              <a:defRPr/>
            </a:pPr>
            <a:endParaRPr sz="2900" b="1" dirty="0">
              <a:solidFill>
                <a:schemeClr val="tx1">
                  <a:lumMod val="65000"/>
                  <a:lumOff val="35000"/>
                </a:schemeClr>
              </a:solidFill>
              <a:latin typeface="Courier New" panose="02070309020205020404" pitchFamily="49" charset="0"/>
              <a:cs typeface="Courier New" panose="02070309020205020404" pitchFamily="49" charset="0"/>
            </a:endParaRPr>
          </a:p>
          <a:p>
            <a:pPr lvl="1" eaLnBrk="1" hangingPunct="1">
              <a:defRPr/>
            </a:pPr>
            <a:r>
              <a:rPr sz="3500" b="1" dirty="0">
                <a:solidFill>
                  <a:schemeClr val="tx1">
                    <a:lumMod val="65000"/>
                    <a:lumOff val="35000"/>
                  </a:schemeClr>
                </a:solidFill>
                <a:latin typeface="+mn-lt"/>
                <a:cs typeface="Courier New" panose="02070309020205020404" pitchFamily="49" charset="0"/>
              </a:rPr>
              <a:t>Support of the API depends on provider (and hardware)</a:t>
            </a:r>
          </a:p>
          <a:p>
            <a:pPr eaLnBrk="1" hangingPunct="1">
              <a:defRPr/>
            </a:pPr>
            <a:endParaRPr lang="en-US" dirty="0"/>
          </a:p>
          <a:p>
            <a:pPr eaLnBrk="1" hangingPunct="1">
              <a:defRPr/>
            </a:pPr>
            <a:r>
              <a:rPr lang="en-US" sz="5000" dirty="0"/>
              <a:t>Others</a:t>
            </a:r>
            <a:r>
              <a:rPr lang="en-US" dirty="0"/>
              <a:t>? </a:t>
            </a:r>
          </a:p>
          <a:p>
            <a:pPr marL="0" indent="0" eaLnBrk="1" hangingPunct="1">
              <a:buFont typeface="Arial" panose="020B0604020202020204" pitchFamily="34" charset="0"/>
              <a:buNone/>
              <a:defRPr/>
            </a:pPr>
            <a:endParaRPr lang="en-US" sz="14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4&quot;/&gt;&lt;property id=&quot;20307&quot; value=&quot;259&quot;/&gt;&lt;/object&gt;&lt;/object&gt;&lt;/object&gt;&lt;/database&gt;"/>
  <p:tag name="SECTOMILLISECCONVERTED" val="1"/>
</p:tagLst>
</file>

<file path=ppt/theme/theme1.xml><?xml version="1.0" encoding="utf-8"?>
<a:theme xmlns:a="http://schemas.openxmlformats.org/drawingml/2006/main" name="cray ppt theme 20120417">
  <a:themeElements>
    <a:clrScheme name="YarcData &amp; Cray 2012_02_16">
      <a:dk1>
        <a:sysClr val="windowText" lastClr="000000"/>
      </a:dk1>
      <a:lt1>
        <a:srgbClr val="FFFFFF"/>
      </a:lt1>
      <a:dk2>
        <a:srgbClr val="2D393F"/>
      </a:dk2>
      <a:lt2>
        <a:srgbClr val="FFFFFF"/>
      </a:lt2>
      <a:accent1>
        <a:srgbClr val="8D941E"/>
      </a:accent1>
      <a:accent2>
        <a:srgbClr val="DD7E0E"/>
      </a:accent2>
      <a:accent3>
        <a:srgbClr val="E5B02B"/>
      </a:accent3>
      <a:accent4>
        <a:srgbClr val="A03722"/>
      </a:accent4>
      <a:accent5>
        <a:srgbClr val="005596"/>
      </a:accent5>
      <a:accent6>
        <a:srgbClr val="B6B491"/>
      </a:accent6>
      <a:hlink>
        <a:srgbClr val="0070C0"/>
      </a:hlink>
      <a:folHlink>
        <a:srgbClr val="3A577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FD0F180B38C94AB0ACD476C65F15D2" ma:contentTypeVersion="0" ma:contentTypeDescription="Create a new document." ma:contentTypeScope="" ma:versionID="37e2d3ffa88925b6bc8a923da1888d7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618C3E-9252-4F8E-A51B-FF417D76C014}">
  <ds:schemaRefs>
    <ds:schemaRef ds:uri="http://schemas.microsoft.com/sharepoint/v3/contenttype/forms"/>
  </ds:schemaRefs>
</ds:datastoreItem>
</file>

<file path=customXml/itemProps2.xml><?xml version="1.0" encoding="utf-8"?>
<ds:datastoreItem xmlns:ds="http://schemas.openxmlformats.org/officeDocument/2006/customXml" ds:itemID="{72341758-7500-415D-B352-2D7E541465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FD6DBA3-7A6F-41A3-8313-32874A2054CF}">
  <ds:schemaRef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cray ppt theme 20120417</Template>
  <TotalTime>2784</TotalTime>
  <Words>1026</Words>
  <Application>Microsoft Office PowerPoint</Application>
  <PresentationFormat>On-screen Show (4:3)</PresentationFormat>
  <Paragraphs>112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Courier New</vt:lpstr>
      <vt:lpstr>cray ppt theme 20120417</vt:lpstr>
      <vt:lpstr>RMA WG  Cray Put w/Signal</vt:lpstr>
      <vt:lpstr>Cray SHMEM Extension – Signalling Put</vt:lpstr>
      <vt:lpstr>Signalling Put</vt:lpstr>
      <vt:lpstr>Signalling Put</vt:lpstr>
      <vt:lpstr>DMAPP Support</vt:lpstr>
      <vt:lpstr>DMAPP/Aries Support</vt:lpstr>
      <vt:lpstr>Other Platform/Fabric Support</vt:lpstr>
    </vt:vector>
  </TitlesOfParts>
  <Company>Cray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bcernohous@cray.com</dc:creator>
  <cp:lastModifiedBy>Bob Cernohous</cp:lastModifiedBy>
  <cp:revision>384</cp:revision>
  <cp:lastPrinted>2014-02-26T23:35:14Z</cp:lastPrinted>
  <dcterms:created xsi:type="dcterms:W3CDTF">2012-04-04T17:07:41Z</dcterms:created>
  <dcterms:modified xsi:type="dcterms:W3CDTF">2018-02-28T19:26:01Z</dcterms:modified>
</cp:coreProperties>
</file>