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ko">
                <a:solidFill>
                  <a:schemeClr val="dk1"/>
                </a:solidFill>
              </a:rPr>
              <a:t>안녕하세요 저희는 초급반 4조 조경모, </a:t>
            </a:r>
            <a:r>
              <a:rPr lang="ko">
                <a:solidFill>
                  <a:schemeClr val="dk1"/>
                </a:solidFill>
              </a:rPr>
              <a:t>김태희, </a:t>
            </a:r>
            <a:r>
              <a:rPr lang="ko">
                <a:solidFill>
                  <a:schemeClr val="dk1"/>
                </a:solidFill>
              </a:rPr>
              <a:t>한용진 입니다. </a:t>
            </a:r>
            <a:endParaRPr>
              <a:solidFill>
                <a:schemeClr val="dk1"/>
              </a:solidFill>
            </a:endParaRPr>
          </a:p>
          <a:p>
            <a:pPr indent="0" lvl="0" marL="0" rtl="0" algn="l">
              <a:spcBef>
                <a:spcPts val="0"/>
              </a:spcBef>
              <a:spcAft>
                <a:spcPts val="0"/>
              </a:spcAft>
              <a:buClr>
                <a:schemeClr val="dk1"/>
              </a:buClr>
              <a:buSzPts val="1100"/>
              <a:buFont typeface="Arial"/>
              <a:buNone/>
            </a:pPr>
            <a:r>
              <a:rPr lang="ko">
                <a:solidFill>
                  <a:schemeClr val="dk1"/>
                </a:solidFill>
              </a:rPr>
              <a:t>저희가 오늘 준비한 파트는 RNN Seq2Seq 입니다. 발표 시작하겠습니다.</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ab81dcaa3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ab81dcaa3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전통적인 RNN기반 기계번역 모델은 다음과 같습니다. 이 모델은 input 시퀀스의 단어 하나와, output시퀀스의 단어 하나를 차례로 매핑해주는 방식으로 학습을 진행합니다.</a:t>
            </a:r>
            <a:endParaRPr/>
          </a:p>
          <a:p>
            <a:pPr indent="0" lvl="0" marL="0" rtl="0" algn="l">
              <a:spcBef>
                <a:spcPts val="0"/>
              </a:spcBef>
              <a:spcAft>
                <a:spcPts val="0"/>
              </a:spcAft>
              <a:buNone/>
            </a:pPr>
            <a:r>
              <a:rPr lang="ko"/>
              <a:t>하지만 이 모델에는 두가지 문제점이 있습니다.</a:t>
            </a:r>
            <a:endParaRPr/>
          </a:p>
          <a:p>
            <a:pPr indent="0" lvl="0" marL="0" rtl="0" algn="l">
              <a:spcBef>
                <a:spcPts val="0"/>
              </a:spcBef>
              <a:spcAft>
                <a:spcPts val="0"/>
              </a:spcAft>
              <a:buNone/>
            </a:pPr>
            <a:r>
              <a:rPr lang="ko"/>
              <a:t>먼저, input 과 output의 길이가 같아야만 한다는 것입니다. 실제로 번역을 진행해보면, 다른 언어들끼리는 단어의 수가 일치하지 않는 경우가 대부분이기 때문에 위 모델로 현실의 번역문제를 해결하기에는 큰 문제가 있습니다.</a:t>
            </a:r>
            <a:endParaRPr/>
          </a:p>
          <a:p>
            <a:pPr indent="0" lvl="0" marL="0" rtl="0" algn="l">
              <a:spcBef>
                <a:spcPts val="0"/>
              </a:spcBef>
              <a:spcAft>
                <a:spcPts val="0"/>
              </a:spcAft>
              <a:buNone/>
            </a:pPr>
            <a:r>
              <a:rPr lang="ko"/>
              <a:t>둘째로, input 언어와 output 언어의 문법이 다르면 문제가 발생할 수도 있습니다.</a:t>
            </a:r>
            <a:endParaRPr/>
          </a:p>
          <a:p>
            <a:pPr indent="0" lvl="0" marL="0" rtl="0" algn="l">
              <a:spcBef>
                <a:spcPts val="0"/>
              </a:spcBef>
              <a:spcAft>
                <a:spcPts val="0"/>
              </a:spcAft>
              <a:buNone/>
            </a:pPr>
            <a:r>
              <a:rPr lang="ko"/>
              <a:t>예시로, 한국어는 주어 목적어 동사 순서로 문장이 구성된다면, 영어는 주어 동사 목적어 순서로 문장이 구성되는데, 위 모델에서는 한 단어씩 매핑해주기 때문에 번역이 힘들다는 단점이 있습니다.</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ab81dcaa3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3ab81dcaa3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하지</a:t>
            </a:r>
            <a:r>
              <a:rPr lang="ko"/>
              <a:t>만 seq2seq 구조는 context벡터를 이용해 가변 길이의 input시퀀스를 받아, 가변 길이의 output 시퀀스를 출력하기 때문에 앞서 살펴보았던 전통적인 RNN 기계번역 모델의 단점을 극복하여, 기계번역 분야의 비약적인 성능 향상을 이끌어 낼 수 있었습니다. 다음으로는 용진님께서 seq2seq의 코드 구현을 설명해주시겠습니다. 감사합니다.</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afd69642c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afd69642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afd69642c_4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afd69642c_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이번에</a:t>
            </a:r>
            <a:r>
              <a:rPr lang="ko"/>
              <a:t>는 기계 번역기를 구현하는 코드를 살펴보겠습니다. 우선 저희가 사용할 데이터는 영어와 프랑스어가 병렬로 구성된 병렬 코퍼스 데이터를 사용할 것입니다. 병렬 코퍼스는 지난 번에 사용했던 데이터와 달리 쌍이되는 데이터 길이가 무조건 같지 않다는 특징이 있습니다.</a:t>
            </a:r>
            <a:endParaRPr/>
          </a:p>
          <a:p>
            <a:pPr indent="0" lvl="0" marL="0" rtl="0" algn="l">
              <a:spcBef>
                <a:spcPts val="0"/>
              </a:spcBef>
              <a:spcAft>
                <a:spcPts val="0"/>
              </a:spcAft>
              <a:buNone/>
            </a:pPr>
            <a:r>
              <a:rPr lang="ko"/>
              <a:t>오른쪽 그림에서도 영문에 대응되는 문장의 길이가 서로 다름을 알 수 있습니다.</a:t>
            </a:r>
            <a:endParaRPr/>
          </a:p>
          <a:p>
            <a:pPr indent="0" lvl="0" marL="0" rtl="0" algn="l">
              <a:spcBef>
                <a:spcPts val="0"/>
              </a:spcBef>
              <a:spcAft>
                <a:spcPts val="0"/>
              </a:spcAft>
              <a:buNone/>
            </a:pPr>
            <a:r>
              <a:rPr lang="ko"/>
              <a:t>저희는 19만개의 병렬 코퍼스 중 6만개만을 사용하여 학습을 시켜보겠습니다.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데이터 19만개 중 6만개를 사용</a:t>
            </a:r>
            <a:endParaRPr/>
          </a:p>
          <a:p>
            <a:pPr indent="0" lvl="0" marL="0" rtl="0" algn="l">
              <a:spcBef>
                <a:spcPts val="0"/>
              </a:spcBef>
              <a:spcAft>
                <a:spcPts val="0"/>
              </a:spcAft>
              <a:buNone/>
            </a:pPr>
            <a:r>
              <a:rPr lang="ko"/>
              <a:t>태깅 데이터와 달리 토큰 길이가 다르다</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afd69642c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afd69642c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저희</a:t>
            </a:r>
            <a:r>
              <a:rPr lang="ko"/>
              <a:t>가 사용하고자 할 데이터에서 타겟 문장은 ‘\t’와 ‘\n’을 통해 문장의 시작과 끝을 알립니다. 두 문자는 학습에 불필요하므로 람다 표현식을 통해 제거하였습니다.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영어: 79, 프랑스어: 105 =&gt; 인덱스 부여 w/ dict</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afd69642c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afd69642c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그 다음에는 문장을 구성하는 문자들의 집합을 구할 차례입니다.</a:t>
            </a:r>
            <a:endParaRPr/>
          </a:p>
          <a:p>
            <a:pPr indent="0" lvl="0" marL="0" rtl="0" algn="l">
              <a:spcBef>
                <a:spcPts val="0"/>
              </a:spcBef>
              <a:spcAft>
                <a:spcPts val="0"/>
              </a:spcAft>
              <a:buNone/>
            </a:pPr>
            <a:r>
              <a:rPr lang="ko"/>
              <a:t>먼저 빈 셋을 생성하고 문장들을 하나씩 읽어 해당 문장에 존재하는 문자들을 집합에 추가합니다. src_vocab, tar_vocab는 셋 변수이기 때문에 중복된 값이 들어와도 따로 추가되지 않습니다.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문자 집합을 구성한 뒤에는 문자와 정수를 키-값으로 매칭하여 딕셔너리 변수에 저장합니다. 이는 추후에 각 문자에 해당하는 고유 인덱스를 의미하게 됩니다.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문자 집합 생성</a:t>
            </a:r>
            <a:endParaRPr/>
          </a:p>
          <a:p>
            <a:pPr indent="0" lvl="0" marL="0" rtl="0" algn="l">
              <a:spcBef>
                <a:spcPts val="0"/>
              </a:spcBef>
              <a:spcAft>
                <a:spcPts val="0"/>
              </a:spcAft>
              <a:buNone/>
            </a:pPr>
            <a:r>
              <a:rPr lang="ko"/>
              <a:t>셋, 딕셔너리 이용</a:t>
            </a:r>
            <a:endParaRPr/>
          </a:p>
          <a:p>
            <a:pPr indent="0" lvl="0" marL="0" rtl="0" algn="l">
              <a:spcBef>
                <a:spcPts val="0"/>
              </a:spcBef>
              <a:spcAft>
                <a:spcPts val="0"/>
              </a:spcAft>
              <a:buNone/>
            </a:pPr>
            <a:r>
              <a:rPr lang="ko"/>
              <a:t>정</a:t>
            </a:r>
            <a:r>
              <a:rPr lang="ko"/>
              <a:t>수 인코딩 결과</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afd69642c_4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afd69642c_4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앞</a:t>
            </a:r>
            <a:r>
              <a:rPr lang="ko"/>
              <a:t>서 얻은 문자-인덱스 딕셔너리를 통해 문장을 인코딩해보도록 하겠습니다. 간단하게 문장들을 하나씩 읽어들여 딕셔너리 변수에 키값인 문자를 참조하여 고유한 정수 값을 얻어낸 뒤 이를 append 합니다.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문장의 정수 인코딩 (encoder_input, decoder_input, decoder_target)</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딕셔너리에서 char key에 해당하는 값을 append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afd69642c_4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afd69642c_4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병</a:t>
            </a:r>
            <a:r>
              <a:rPr lang="ko"/>
              <a:t>렬 연산을 위해 각 문장의 최대 길이에 맞추어 패딩을 진행합니다. 이후에는 원핫 인코딩을 진행합니다.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길이가 가장 긴 것에 맞추어 패딩</a:t>
            </a:r>
            <a:endParaRPr/>
          </a:p>
          <a:p>
            <a:pPr indent="0" lvl="0" marL="0" rtl="0" algn="l">
              <a:spcBef>
                <a:spcPts val="0"/>
              </a:spcBef>
              <a:spcAft>
                <a:spcPts val="0"/>
              </a:spcAft>
              <a:buNone/>
            </a:pPr>
            <a:r>
              <a:rPr lang="ko"/>
              <a:t>원핫 인코딩</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afd69642c_4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3afd69642c_4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LSTM 은</a:t>
            </a:r>
            <a:r>
              <a:rPr lang="ko"/>
              <a:t>닉 상태의 크기는 256개이고, </a:t>
            </a:r>
            <a:r>
              <a:rPr lang="ko"/>
              <a:t>return_state</a:t>
            </a:r>
            <a:r>
              <a:rPr lang="ko"/>
              <a:t>를 True로 설정하여 return_sequences 값에 상관없이 마지막 시점의 은닉 상태를 출력합니다.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LSTM</a:t>
            </a:r>
            <a:r>
              <a:rPr lang="ko"/>
              <a:t>은 출력값 이외에도 은닉 상태와 셀 상태를 반환합니다. 이 두 상태는 디코더로 전달되어 사용될 예정입니다.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output 이외에도 은닉 상태와 셀 상태를 반환함</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3afd69642c_4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3afd69642c_4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디코더에서도</a:t>
            </a:r>
            <a:r>
              <a:rPr lang="ko"/>
              <a:t> 은닉 상태의 크기는 256개입니다. return_sequences를 True로 설정하여 모든 은닉 상태를 반환하도록 합니다. 또한 return_state도 True이기 때문에 마지막 은닉 상태도 반환됩니다.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인코더가 출력했던 은닉상태, 셀 상태를 초기 상태로 선언한 것이 인코더와 다른 점이라고 볼 수 있습니다. 또한 디코더에 decoder_input을 제공함으로써 교사 강요를 하게 됩니다.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의 은닉상태와 셀 상태는 따로 저장하지 않습니다.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encoder_states -&gt; decoder: context vector</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return_sequences</a:t>
            </a:r>
            <a:r>
              <a:rPr lang="ko"/>
              <a:t>가 True이므로 모든 은닉 상태의 값을 출력하고, return_state가 True이므로 마지막 은닉 상태 값을 출력한다.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인코더의 마지막 은닉 상태를 초기 은닉 상태로 사용함</a:t>
            </a:r>
            <a:endParaRPr/>
          </a:p>
          <a:p>
            <a:pPr indent="0" lvl="0" marL="0" rtl="0" algn="l">
              <a:spcBef>
                <a:spcPts val="0"/>
              </a:spcBef>
              <a:spcAft>
                <a:spcPts val="0"/>
              </a:spcAft>
              <a:buNone/>
            </a:pPr>
            <a:r>
              <a:rPr lang="ko"/>
              <a:t>디코더는 은닉 상태, 셀 상태를 트레이닝에 사용하지 않는다.</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3ab81dcaa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g13ab81dcaa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ko"/>
              <a:t>Seq2seq은 하나의 시퀀스를 입력 받아 다른 시퀀스를 출력하는 구조로 이루어져 있으며, 기계번역 챗봇 등 다양한 분야에서 사용되고 있습니</a:t>
            </a:r>
            <a:r>
              <a:rPr lang="ko"/>
              <a:t>다.</a:t>
            </a:r>
            <a:endParaRPr/>
          </a:p>
          <a:p>
            <a:pPr indent="0" lvl="0" marL="0" rtl="0" algn="l">
              <a:spcBef>
                <a:spcPts val="0"/>
              </a:spcBef>
              <a:spcAft>
                <a:spcPts val="0"/>
              </a:spcAft>
              <a:buNone/>
            </a:pPr>
            <a:r>
              <a:rPr lang="ko"/>
              <a:t>또한 seq2seq의 전체적인 구조를 나타낸 그림에서처럼 </a:t>
            </a:r>
            <a:r>
              <a:rPr lang="ko"/>
              <a:t>Seq2seq는 인코더와 디코더, 두가지 모듈로 구성되어있는것</a:t>
            </a:r>
            <a:r>
              <a:rPr lang="ko"/>
              <a:t>을 확인할 수 있습니다.</a:t>
            </a:r>
            <a:endParaRPr/>
          </a:p>
        </p:txBody>
      </p:sp>
      <p:sp>
        <p:nvSpPr>
          <p:cNvPr id="59" name="Google Shape;59;g13ab81dcaa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ko" sz="1200"/>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afd69642c_4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3afd69642c_4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seq2seq</a:t>
            </a:r>
            <a:r>
              <a:rPr lang="ko"/>
              <a:t>의 전체적인 동작 과정을 보겠습니다.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인코더는 번역하려는 문장을 입력으로 받아 은닉 상태와 셀 상태를 출력합니</a:t>
            </a:r>
            <a:r>
              <a:rPr lang="ko"/>
              <a:t>다. 저희는 이 두 상태를 context vector라고 알고 있습니다.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디코더는 </a:t>
            </a:r>
            <a:r>
              <a:rPr lang="ko"/>
              <a:t>이 두 </a:t>
            </a:r>
            <a:r>
              <a:rPr lang="ko"/>
              <a:t>상태와 함께 &lt;SOS&gt;에 해당하는 ‘\t’를 시작으로 &lt;EOS&gt;에 해당하는 ‘\n’이 나올 때까지 다음 문자를 예측하는 과정을 반복함으로</a:t>
            </a:r>
            <a:r>
              <a:rPr lang="ko"/>
              <a:t>써 문장을 번역하게 됩니다.</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3afd69642c_4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3afd69642c_4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다음</a:t>
            </a:r>
            <a:r>
              <a:rPr lang="ko"/>
              <a:t>은 seq2seq 기계 번역기를 동작하기 위한 코드입니다.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트레이닝 과정과 비슷하지만 디코더의 은닉 상태와 셀 상태를 버리지 않</a:t>
            </a:r>
            <a:r>
              <a:rPr lang="ko"/>
              <a:t>는 것을 알 수 있습니다.</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afd69642c_4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3afd69642c_4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입력 시퀀스를 통해 인코더가 인코</a:t>
            </a:r>
            <a:r>
              <a:rPr lang="ko"/>
              <a:t>더 </a:t>
            </a:r>
            <a:r>
              <a:rPr lang="ko"/>
              <a:t>상태들을 출력합니</a:t>
            </a:r>
            <a:r>
              <a:rPr lang="ko"/>
              <a:t>다. &lt;SOS&gt;의 원핫 벡터를 생성하는 등의 함수 내 while loop를 위한 초기화 작업을 진행합니다.</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3afd69642c_4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3afd69642c_4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while loop에서</a:t>
            </a:r>
            <a:r>
              <a:rPr lang="ko"/>
              <a:t>는 이전 시점의 상태를 현 시점의 초기 상태로 사용하여 다음 문자를 예측하는 것을 알 수 있습니다.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예측된 결과는 이전에 정의하였던 딕셔너리 변수를 통해 문자로 변환한 뒤 decoded_sentence에 저장됩니다.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while loop는 &lt;EOS&gt;를 의미하는 ‘\n’을 입력받거나 설정한 최대 길이를 넘기면 종료됩니다.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그렇지 않다면 현 시점의 상태를 다음 시점에서도 사용할 수 있도록 states_value를 업데이트 합니다.</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afd69642c_4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3afd69642c_4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이번에</a:t>
            </a:r>
            <a:r>
              <a:rPr lang="ko"/>
              <a:t>는 word level 번역기를 구현해보겠습니다.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데이터는 좀 전에 사용했던 병렬 코퍼스를 사용하겠습니다. 이전과 달리 3만 3천개의 데이터를 사용하였고, 마찬가지로 구두점 등의 불필요한 문자를 제거하고 단어 집합 생성, 정수 인코딩 및 패딩을 진행하였습니다.</a:t>
            </a:r>
            <a:endParaRPr/>
          </a:p>
          <a:p>
            <a:pPr indent="0" lvl="0" marL="0" rtl="0" algn="l">
              <a:spcBef>
                <a:spcPts val="0"/>
              </a:spcBef>
              <a:spcAft>
                <a:spcPts val="0"/>
              </a:spcAft>
              <a:buNone/>
            </a:pPr>
            <a:r>
              <a:rPr lang="ko"/>
              <a:t>이번에는 데이터를 90%와 10%의 비율로 나누어 훈련 데이터와 테스트 데이터로 사용했습니다.</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3afd69642c_4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3afd69642c_4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Embedding</a:t>
            </a:r>
            <a:r>
              <a:rPr lang="ko"/>
              <a:t>을 통해</a:t>
            </a:r>
            <a:r>
              <a:rPr lang="ko"/>
              <a:t> 단어를 밀집 벡터(dense vector)로 표현하</a:t>
            </a:r>
            <a:r>
              <a:rPr lang="ko"/>
              <a:t>고, </a:t>
            </a:r>
            <a:r>
              <a:rPr lang="ko"/>
              <a:t>Masking은 패딩 토큰이 0일 때 연산</a:t>
            </a:r>
            <a:r>
              <a:rPr lang="ko"/>
              <a:t>이 생략될 수 있도록 하였습니다.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그 외에는 이전 코드와 마찬가지로 유사하며 </a:t>
            </a:r>
            <a:r>
              <a:rPr lang="ko"/>
              <a:t>이전과 마찬가지로 인코더의 은닉 상태와 셀 상태를 저장합니</a:t>
            </a:r>
            <a:r>
              <a:rPr lang="ko"/>
              <a:t>다.</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3afd69642c_4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3afd69642c_4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인코더의 상태 값을 초기값으로 설정하였으</a:t>
            </a:r>
            <a:r>
              <a:rPr lang="ko"/>
              <a:t>며, </a:t>
            </a:r>
            <a:r>
              <a:rPr lang="ko"/>
              <a:t>트레이닝 과정에서는 은닉 상태, 셀 상태를 사용하지 않</a:t>
            </a:r>
            <a:r>
              <a:rPr lang="ko"/>
              <a:t>는 것을 볼 수 있습니다.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다중 클래스 분류 문제이므로 softmax 함수와 cross entropy 함수(손실 함수)를 사용함</a:t>
            </a:r>
            <a:endParaRPr/>
          </a:p>
          <a:p>
            <a:pPr indent="0" lvl="0" marL="0" rtl="0" algn="l">
              <a:spcBef>
                <a:spcPts val="0"/>
              </a:spcBef>
              <a:spcAft>
                <a:spcPts val="0"/>
              </a:spcAft>
              <a:buNone/>
            </a:pPr>
            <a:r>
              <a:rPr lang="ko"/>
              <a:t>(한 단어에서 다음 시점의 단어를 예측)</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//(생략) 원 핫 인코딩이 되어있지 않기 때문에 categorical_crossentropy가 아닌 sparse_categorical_crossentropy를 사용하였다</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3afd69642c_4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3afd69642c_4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인코더</a:t>
            </a:r>
            <a:r>
              <a:rPr lang="ko"/>
              <a:t>와 디코더의 설계는 이전과 동일합니다. 이전 상태를 다음에 사용하기 위해 저장하는 등의 모습을 볼 수 있습니다.</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3afd69642c_4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3afd69642c_4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ko">
                <a:solidFill>
                  <a:schemeClr val="dk1"/>
                </a:solidFill>
              </a:rPr>
              <a:t>이전과 마찬가지로 인코더에서는 문장을 입력받아 은닉 상태와 셀 상태를 반환하는 등 while loop를 위한 초기화를 진행합니다.</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3afd69642c_4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3afd69642c_4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while loop에서</a:t>
            </a:r>
            <a:r>
              <a:rPr lang="ko"/>
              <a:t>는 </a:t>
            </a:r>
            <a:r>
              <a:rPr lang="ko"/>
              <a:t>&lt;SOS&gt;를 첫 입력으로 하여 번역</a:t>
            </a:r>
            <a:r>
              <a:rPr lang="ko"/>
              <a:t>이 반복됩니다.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이전과 마찬가지로 이전 시점에서의 상태와 타겟 시퀀스를 통해 현 시점의 결과와 상태들을 예측합니다.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예측된 단어는 딕셔너리 변수를 통해 단어로 변환되어 decoded_sentence에 추가됩니다.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만약 단어가 &lt;EOS&gt;이거나 문장의 총 길이가 길이가 50이 넘게 되면 while loop를 종료하게 되고</a:t>
            </a:r>
            <a:endParaRPr/>
          </a:p>
          <a:p>
            <a:pPr indent="0" lvl="0" marL="0" rtl="0" algn="l">
              <a:spcBef>
                <a:spcPts val="0"/>
              </a:spcBef>
              <a:spcAft>
                <a:spcPts val="0"/>
              </a:spcAft>
              <a:buNone/>
            </a:pPr>
            <a:r>
              <a:rPr lang="ko"/>
              <a:t>그게 아니라면 현 시점의 상태를 다음 시점에서도 사용할 수 있도록 states_value를 업데이트하게 됩니다.</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ab81dcaa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13ab81dcaa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ko"/>
              <a:t>먼저 인코더를 살펴보면, Input시퀀스 내의 단어가 하나씩 Lstm셀을 지나면서 hidden state</a:t>
            </a:r>
            <a:r>
              <a:rPr lang="ko"/>
              <a:t>가 업데이트 됩니다</a:t>
            </a:r>
            <a:r>
              <a:rPr lang="ko"/>
              <a:t>. 한 시퀀스가 모두 입력되면, 마지막 단에서 하나의 hidden state가 나오게 되는데, 이것</a:t>
            </a:r>
            <a:r>
              <a:rPr lang="ko"/>
              <a:t>을 Input</a:t>
            </a:r>
            <a:r>
              <a:rPr lang="ko"/>
              <a:t>시퀀스 내의 모든 단어 정보가 담긴 context vector라</a:t>
            </a:r>
            <a:r>
              <a:rPr lang="ko"/>
              <a:t>고 합니다.</a:t>
            </a:r>
            <a:endParaRPr/>
          </a:p>
        </p:txBody>
      </p:sp>
      <p:sp>
        <p:nvSpPr>
          <p:cNvPr id="67" name="Google Shape;67;g13ab81dcaa3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ko" sz="1200"/>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3afd69642c_4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3afd69642c_4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앞</a:t>
            </a:r>
            <a:r>
              <a:rPr lang="ko"/>
              <a:t>서 살펴본 코드를 통해 문장을 번역한 결과, </a:t>
            </a:r>
            <a:r>
              <a:rPr lang="ko"/>
              <a:t>훈련 데이터에 대해서 꽤 정확한 번역을 보였으나</a:t>
            </a:r>
            <a:endParaRPr/>
          </a:p>
          <a:p>
            <a:pPr indent="0" lvl="0" marL="0" rtl="0" algn="l">
              <a:spcBef>
                <a:spcPts val="0"/>
              </a:spcBef>
              <a:spcAft>
                <a:spcPts val="0"/>
              </a:spcAft>
              <a:buNone/>
            </a:pPr>
            <a:r>
              <a:rPr lang="ko"/>
              <a:t>테스트 데이터에 대해서는 제대로 번역되지 않은 문장이 존재함</a:t>
            </a:r>
            <a:r>
              <a:rPr lang="ko"/>
              <a:t>을 알 수 있었습니다.</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3afd69642c_3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3afd69642c_3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3afd69642c_3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3afd69642c_3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3afd69642c_3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3afd69642c_3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3afd69642c_3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3afd69642c_3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3afd69642c_3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3afd69642c_3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3afd69642c_3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3afd69642c_3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3afd69642c_3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3afd69642c_3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3afd69642c_3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3afd69642c_3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3afd69642c_3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3afd69642c_3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ab81dcaa3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13ab81dcaa3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ko"/>
              <a:t>여기서 중요한것은, context vector는 고정 길이의 벡터라는 사실입니다. 인코더</a:t>
            </a:r>
            <a:r>
              <a:rPr lang="ko"/>
              <a:t>의 입력으로는</a:t>
            </a:r>
            <a:r>
              <a:rPr lang="ko"/>
              <a:t> 어떤 길이의 시퀀스가 들어오든 상관없는데, 인코더</a:t>
            </a:r>
            <a:r>
              <a:rPr lang="ko"/>
              <a:t>의 </a:t>
            </a:r>
            <a:r>
              <a:rPr lang="ko"/>
              <a:t>출력으로는 고정 길이의 context vector가 나오</a:t>
            </a:r>
            <a:r>
              <a:rPr lang="ko"/>
              <a:t>게 됩니다.</a:t>
            </a:r>
            <a:endParaRPr/>
          </a:p>
          <a:p>
            <a:pPr indent="0" lvl="0" marL="0" rtl="0" algn="l">
              <a:spcBef>
                <a:spcPts val="0"/>
              </a:spcBef>
              <a:spcAft>
                <a:spcPts val="0"/>
              </a:spcAft>
              <a:buNone/>
            </a:pPr>
            <a:r>
              <a:rPr lang="ko"/>
              <a:t>즉, 인코더의 역할은 가변 길이의 시퀀스의 정보를 압축하여 고정길이 context vector에 저장하는 것입니</a:t>
            </a:r>
            <a:r>
              <a:rPr lang="ko"/>
              <a:t>다.</a:t>
            </a:r>
            <a:endParaRPr/>
          </a:p>
        </p:txBody>
      </p:sp>
      <p:sp>
        <p:nvSpPr>
          <p:cNvPr id="75" name="Google Shape;75;g13ab81dcaa3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ko" sz="1200"/>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3afd69642c_3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3afd69642c_3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3afd69642c_3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3afd69642c_3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ab81dcaa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13ab81dcaa3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ko"/>
              <a:t>다음</a:t>
            </a:r>
            <a:r>
              <a:rPr lang="ko"/>
              <a:t>은 디코더 입니다. </a:t>
            </a:r>
            <a:r>
              <a:rPr lang="ko"/>
              <a:t>디코더</a:t>
            </a:r>
            <a:r>
              <a:rPr lang="ko"/>
              <a:t>의 구조를 살펴</a:t>
            </a:r>
            <a:r>
              <a:rPr lang="ko"/>
              <a:t>보면, 디코더의 구성은 기존의 RNN기반 언어모델과 매우 유사합니</a:t>
            </a:r>
            <a:r>
              <a:rPr lang="ko"/>
              <a:t>다.</a:t>
            </a:r>
            <a:endParaRPr/>
          </a:p>
          <a:p>
            <a:pPr indent="0" lvl="0" marL="0" rtl="0" algn="l">
              <a:spcBef>
                <a:spcPts val="0"/>
              </a:spcBef>
              <a:spcAft>
                <a:spcPts val="0"/>
              </a:spcAft>
              <a:buNone/>
            </a:pPr>
            <a:r>
              <a:rPr lang="ko"/>
              <a:t>하지만 한가지 차이가 있다면, LSTM 셀의 입력으로 전 단계에서의 출력값 뿐만 아니라, 입력단의 압축된 정보인 context vector를 받는다는 것입니</a:t>
            </a:r>
            <a:r>
              <a:rPr lang="ko"/>
              <a:t>다.</a:t>
            </a:r>
            <a:endParaRPr/>
          </a:p>
        </p:txBody>
      </p:sp>
      <p:sp>
        <p:nvSpPr>
          <p:cNvPr id="84" name="Google Shape;84;g13ab81dcaa3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ko" sz="1200"/>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ab81dcaa3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13ab81dcaa3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ko"/>
              <a:t>디코더의 첫번째 셀은, 인코더의 마지막 hidden state값인 context vector와, 디코더의 시작을 알리는 &lt;s&gt;를 입력으</a:t>
            </a:r>
            <a:r>
              <a:rPr lang="ko"/>
              <a:t>로 </a:t>
            </a:r>
            <a:r>
              <a:rPr lang="ko"/>
              <a:t>받아서 단어를 생성합니</a:t>
            </a:r>
            <a:r>
              <a:rPr lang="ko"/>
              <a:t>다.</a:t>
            </a:r>
            <a:endParaRPr/>
          </a:p>
          <a:p>
            <a:pPr indent="0" lvl="0" marL="0" rtl="0" algn="l">
              <a:spcBef>
                <a:spcPts val="0"/>
              </a:spcBef>
              <a:spcAft>
                <a:spcPts val="0"/>
              </a:spcAft>
              <a:buNone/>
            </a:pPr>
            <a:r>
              <a:rPr lang="ko"/>
              <a:t>이때, </a:t>
            </a:r>
            <a:r>
              <a:rPr lang="ko"/>
              <a:t>단어를 생성하는 방식은 기존의 언어모델과 동일하게 softmax층을 거쳐 target언어에</a:t>
            </a:r>
            <a:r>
              <a:rPr lang="ko"/>
              <a:t>서 </a:t>
            </a:r>
            <a:r>
              <a:rPr lang="ko"/>
              <a:t>가장 높은 확률의 단어를 출력하게 됩니</a:t>
            </a:r>
            <a:r>
              <a:rPr lang="ko"/>
              <a:t>다.</a:t>
            </a:r>
            <a:endParaRPr/>
          </a:p>
          <a:p>
            <a:pPr indent="0" lvl="0" marL="0" rtl="0" algn="l">
              <a:spcBef>
                <a:spcPts val="0"/>
              </a:spcBef>
              <a:spcAft>
                <a:spcPts val="0"/>
              </a:spcAft>
              <a:buNone/>
            </a:pPr>
            <a:r>
              <a:t/>
            </a:r>
            <a:endParaRPr/>
          </a:p>
        </p:txBody>
      </p:sp>
      <p:sp>
        <p:nvSpPr>
          <p:cNvPr id="92" name="Google Shape;92;g13ab81dcaa3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ko" sz="1200"/>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ab81dcaa3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13ab81dcaa3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ko"/>
              <a:t>두번째 셀부터는 직전셀의 hidden state와 전 단계에서 출력하는 단어를 입력으로 받아서 새로운 단어를 출력합니</a:t>
            </a:r>
            <a:r>
              <a:rPr lang="ko"/>
              <a:t>다.</a:t>
            </a:r>
            <a:endParaRPr/>
          </a:p>
          <a:p>
            <a:pPr indent="0" lvl="0" marL="0" rtl="0" algn="l">
              <a:spcBef>
                <a:spcPts val="0"/>
              </a:spcBef>
              <a:spcAft>
                <a:spcPts val="0"/>
              </a:spcAft>
              <a:buNone/>
            </a:pPr>
            <a:r>
              <a:rPr lang="ko"/>
              <a:t>또한 디코더는 인코더와 마찬가지로 가변길이의 시퀀스를 출력하는데, 첫번째 셀에서 &lt;s&gt;를 받아서 시작했던것과 비슷하게, 마지막 셀에서 &lt;/s&gt;,&lt;eos&gt;등을 출력하면 문장 생성</a:t>
            </a:r>
            <a:r>
              <a:rPr lang="ko"/>
              <a:t>을 종료하게 됩니다.</a:t>
            </a:r>
            <a:endParaRPr/>
          </a:p>
        </p:txBody>
      </p:sp>
      <p:sp>
        <p:nvSpPr>
          <p:cNvPr id="100" name="Google Shape;100;g13ab81dcaa3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ko" sz="1200"/>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ab81dcaa3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13ab81dcaa3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ko"/>
              <a:t>앞서 살펴보았듯이, 디코더는 전 셀의 hidden state값 뿐만 아니라, 전 셀에서 출력한 단어또한 입력으로 받습니</a:t>
            </a:r>
            <a:r>
              <a:rPr lang="ko"/>
              <a:t>다.</a:t>
            </a:r>
            <a:endParaRPr/>
          </a:p>
          <a:p>
            <a:pPr indent="0" lvl="0" marL="0" rtl="0" algn="l">
              <a:spcBef>
                <a:spcPts val="0"/>
              </a:spcBef>
              <a:spcAft>
                <a:spcPts val="0"/>
              </a:spcAft>
              <a:buNone/>
            </a:pPr>
            <a:r>
              <a:rPr lang="ko"/>
              <a:t>이 과정이 데이터를 test할시에는 그대로 이루어지지만, </a:t>
            </a:r>
            <a:r>
              <a:rPr lang="ko">
                <a:solidFill>
                  <a:schemeClr val="dk1"/>
                </a:solidFill>
              </a:rPr>
              <a:t>바로 전 단계에서 틀린 단어를 출력했을 경우, 그 다음에 이어지는 셀은 모두 틀린 단어를 입력으로 받아서 학습을 진행할 수 있다는 </a:t>
            </a:r>
            <a:r>
              <a:rPr lang="ko"/>
              <a:t>문제가 발생</a:t>
            </a:r>
            <a:r>
              <a:rPr lang="ko"/>
              <a:t>할 수 있습니다.</a:t>
            </a:r>
            <a:endParaRPr/>
          </a:p>
          <a:p>
            <a:pPr indent="0" lvl="0" marL="0" rtl="0" algn="l">
              <a:spcBef>
                <a:spcPts val="0"/>
              </a:spcBef>
              <a:spcAft>
                <a:spcPts val="0"/>
              </a:spcAft>
              <a:buNone/>
            </a:pPr>
            <a:r>
              <a:t/>
            </a:r>
            <a:endParaRPr/>
          </a:p>
          <a:p>
            <a:pPr indent="0" lvl="0" marL="0" rtl="0" algn="l">
              <a:spcBef>
                <a:spcPts val="0"/>
              </a:spcBef>
              <a:spcAft>
                <a:spcPts val="0"/>
              </a:spcAft>
              <a:buNone/>
            </a:pPr>
            <a:r>
              <a:rPr lang="ko"/>
              <a:t>따라서 학</a:t>
            </a:r>
            <a:r>
              <a:rPr lang="ko"/>
              <a:t>습 과정에서는 </a:t>
            </a:r>
            <a:r>
              <a:rPr lang="ko"/>
              <a:t>시퀀스 내의 틀린 단어가 있을 경우 올바른 단어로 수정되어 다음 셀</a:t>
            </a:r>
            <a:r>
              <a:rPr lang="ko"/>
              <a:t>에 입력되게 되는데,</a:t>
            </a:r>
            <a:r>
              <a:rPr lang="ko"/>
              <a:t> 이러</a:t>
            </a:r>
            <a:r>
              <a:rPr lang="ko"/>
              <a:t>한 방법을 </a:t>
            </a:r>
            <a:r>
              <a:rPr lang="ko"/>
              <a:t> 티쳐 포싱이라고 합니</a:t>
            </a:r>
            <a:r>
              <a:rPr lang="ko"/>
              <a:t>다.</a:t>
            </a:r>
            <a:endParaRPr/>
          </a:p>
        </p:txBody>
      </p:sp>
      <p:sp>
        <p:nvSpPr>
          <p:cNvPr id="110" name="Google Shape;110;g13ab81dcaa3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ko" sz="1200"/>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ab81dcaa3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13ab81dcaa3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ko"/>
              <a:t>앞서 학습했던 Seq 2 seq의 전체적</a:t>
            </a:r>
            <a:r>
              <a:rPr lang="ko"/>
              <a:t>인 </a:t>
            </a:r>
            <a:r>
              <a:rPr lang="ko"/>
              <a:t>구조를 보여주는 그림입니</a:t>
            </a:r>
            <a:r>
              <a:rPr lang="ko"/>
              <a:t>다.</a:t>
            </a:r>
            <a:endParaRPr/>
          </a:p>
          <a:p>
            <a:pPr indent="0" lvl="0" marL="0" rtl="0" algn="l">
              <a:spcBef>
                <a:spcPts val="0"/>
              </a:spcBef>
              <a:spcAft>
                <a:spcPts val="0"/>
              </a:spcAft>
              <a:buNone/>
            </a:pPr>
            <a:r>
              <a:rPr lang="ko"/>
              <a:t> 이 그림에서 확인할 수 있듯이, 인코더에서</a:t>
            </a:r>
            <a:r>
              <a:rPr lang="ko"/>
              <a:t>는 입력 문장의 정보를 context vector로 압축하여 디코더로 넘겨주고, 디코더에서 context vecor를 활용하여 문장을 생성하는것을 확인할수 있습니다. 따라서 seq2seq구조에서 </a:t>
            </a:r>
            <a:r>
              <a:rPr lang="ko">
                <a:solidFill>
                  <a:schemeClr val="dk1"/>
                </a:solidFill>
              </a:rPr>
              <a:t>context vector는 </a:t>
            </a:r>
            <a:r>
              <a:rPr lang="ko"/>
              <a:t>인코더와 디코더를 이어주는 역할을 하는 것입니다.</a:t>
            </a:r>
            <a:endParaRPr/>
          </a:p>
        </p:txBody>
      </p:sp>
      <p:sp>
        <p:nvSpPr>
          <p:cNvPr id="118" name="Google Shape;118;g13ab81dcaa3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ko" sz="1200"/>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33.pn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0.png"/><Relationship Id="rId4" Type="http://schemas.openxmlformats.org/officeDocument/2006/relationships/image" Target="../media/image35.png"/><Relationship Id="rId5"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37.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36.png"/><Relationship Id="rId4" Type="http://schemas.openxmlformats.org/officeDocument/2006/relationships/image" Target="../media/image34.png"/><Relationship Id="rId5"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41.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ko"/>
              <a:t>14. RNN Seq2Seq</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ko" sz="1500">
                <a:solidFill>
                  <a:schemeClr val="dk1"/>
                </a:solidFill>
              </a:rPr>
              <a:t>4조 (</a:t>
            </a:r>
            <a:r>
              <a:rPr lang="ko" sz="1500">
                <a:solidFill>
                  <a:schemeClr val="dk1"/>
                </a:solidFill>
              </a:rPr>
              <a:t>조경</a:t>
            </a:r>
            <a:r>
              <a:rPr lang="ko" sz="1500">
                <a:solidFill>
                  <a:schemeClr val="dk1"/>
                </a:solidFill>
              </a:rPr>
              <a:t>모, 김태희, 한용진)</a:t>
            </a:r>
            <a:endParaRPr sz="15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2"/>
          <p:cNvPicPr preferRelativeResize="0"/>
          <p:nvPr/>
        </p:nvPicPr>
        <p:blipFill>
          <a:blip r:embed="rId3">
            <a:alphaModFix/>
          </a:blip>
          <a:stretch>
            <a:fillRect/>
          </a:stretch>
        </p:blipFill>
        <p:spPr>
          <a:xfrm>
            <a:off x="0" y="1350200"/>
            <a:ext cx="4244951" cy="2654225"/>
          </a:xfrm>
          <a:prstGeom prst="rect">
            <a:avLst/>
          </a:prstGeom>
          <a:noFill/>
          <a:ln>
            <a:noFill/>
          </a:ln>
        </p:spPr>
      </p:pic>
      <p:sp>
        <p:nvSpPr>
          <p:cNvPr id="130" name="Google Shape;130;p22"/>
          <p:cNvSpPr txBox="1"/>
          <p:nvPr/>
        </p:nvSpPr>
        <p:spPr>
          <a:xfrm>
            <a:off x="4380175" y="2242950"/>
            <a:ext cx="5319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1300">
                <a:solidFill>
                  <a:schemeClr val="dk1"/>
                </a:solidFill>
              </a:rPr>
              <a:t>1. </a:t>
            </a:r>
            <a:r>
              <a:rPr b="1" lang="ko" sz="1300">
                <a:solidFill>
                  <a:schemeClr val="dk1"/>
                </a:solidFill>
              </a:rPr>
              <a:t>I</a:t>
            </a:r>
            <a:r>
              <a:rPr b="1" lang="ko" sz="1300">
                <a:solidFill>
                  <a:schemeClr val="dk1"/>
                </a:solidFill>
              </a:rPr>
              <a:t>nput 과 output의 길이가 같아야만 함</a:t>
            </a:r>
            <a:endParaRPr b="1" sz="1300">
              <a:solidFill>
                <a:schemeClr val="dk1"/>
              </a:solidFill>
            </a:endParaRPr>
          </a:p>
          <a:p>
            <a:pPr indent="0" lvl="0" marL="0" rtl="0" algn="l">
              <a:spcBef>
                <a:spcPts val="0"/>
              </a:spcBef>
              <a:spcAft>
                <a:spcPts val="0"/>
              </a:spcAft>
              <a:buNone/>
            </a:pPr>
            <a:r>
              <a:t/>
            </a:r>
            <a:endParaRPr b="1" sz="1300">
              <a:solidFill>
                <a:schemeClr val="dk1"/>
              </a:solidFill>
            </a:endParaRPr>
          </a:p>
          <a:p>
            <a:pPr indent="0" lvl="0" marL="0" rtl="0" algn="l">
              <a:spcBef>
                <a:spcPts val="0"/>
              </a:spcBef>
              <a:spcAft>
                <a:spcPts val="0"/>
              </a:spcAft>
              <a:buNone/>
            </a:pPr>
            <a:r>
              <a:rPr b="1" lang="ko" sz="1300">
                <a:solidFill>
                  <a:schemeClr val="dk1"/>
                </a:solidFill>
              </a:rPr>
              <a:t>2. Input 언어와 output 언어의 문법이 다르면 문제가 발생할 수 있음</a:t>
            </a:r>
            <a:endParaRPr b="1" sz="1300">
              <a:solidFill>
                <a:schemeClr val="dk1"/>
              </a:solidFill>
            </a:endParaRPr>
          </a:p>
          <a:p>
            <a:pPr indent="0" lvl="0" marL="0" rtl="0" algn="l">
              <a:spcBef>
                <a:spcPts val="0"/>
              </a:spcBef>
              <a:spcAft>
                <a:spcPts val="0"/>
              </a:spcAft>
              <a:buNone/>
            </a:pPr>
            <a:r>
              <a:t/>
            </a:r>
            <a:endParaRPr b="1" sz="1300"/>
          </a:p>
        </p:txBody>
      </p:sp>
      <p:sp>
        <p:nvSpPr>
          <p:cNvPr id="131" name="Google Shape;131;p22"/>
          <p:cNvSpPr txBox="1"/>
          <p:nvPr/>
        </p:nvSpPr>
        <p:spPr>
          <a:xfrm>
            <a:off x="4474125" y="1737975"/>
            <a:ext cx="353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a:t>전통적</a:t>
            </a:r>
            <a:r>
              <a:rPr b="1" lang="ko"/>
              <a:t>인 RNN기반 기계번역 모델의 문제점</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3"/>
          <p:cNvPicPr preferRelativeResize="0"/>
          <p:nvPr/>
        </p:nvPicPr>
        <p:blipFill>
          <a:blip r:embed="rId3">
            <a:alphaModFix/>
          </a:blip>
          <a:stretch>
            <a:fillRect/>
          </a:stretch>
        </p:blipFill>
        <p:spPr>
          <a:xfrm>
            <a:off x="821575" y="821888"/>
            <a:ext cx="7500851" cy="3499725"/>
          </a:xfrm>
          <a:prstGeom prst="rect">
            <a:avLst/>
          </a:prstGeom>
          <a:noFill/>
          <a:ln>
            <a:noFill/>
          </a:ln>
        </p:spPr>
      </p:pic>
      <p:sp>
        <p:nvSpPr>
          <p:cNvPr id="137" name="Google Shape;137;p23"/>
          <p:cNvSpPr txBox="1"/>
          <p:nvPr/>
        </p:nvSpPr>
        <p:spPr>
          <a:xfrm>
            <a:off x="1620525" y="4239250"/>
            <a:ext cx="23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a:t>가변길이의 Input sequence</a:t>
            </a:r>
            <a:endParaRPr b="1"/>
          </a:p>
        </p:txBody>
      </p:sp>
      <p:sp>
        <p:nvSpPr>
          <p:cNvPr id="138" name="Google Shape;138;p23"/>
          <p:cNvSpPr txBox="1"/>
          <p:nvPr/>
        </p:nvSpPr>
        <p:spPr>
          <a:xfrm>
            <a:off x="5883025" y="4321600"/>
            <a:ext cx="267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a:t>가변길이의 Output sequence</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ko"/>
              <a:t>기</a:t>
            </a:r>
            <a:r>
              <a:rPr lang="ko"/>
              <a:t>계 번역기 구현</a:t>
            </a:r>
            <a:endParaRPr/>
          </a:p>
        </p:txBody>
      </p:sp>
      <p:sp>
        <p:nvSpPr>
          <p:cNvPr id="144" name="Google Shape;144;p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sz="1300"/>
              <a:t>영</a:t>
            </a:r>
            <a:r>
              <a:rPr lang="ko" sz="1300"/>
              <a:t>어 - 프랑스어 병렬 코퍼스</a:t>
            </a:r>
            <a:endParaRPr sz="1300"/>
          </a:p>
          <a:p>
            <a:pPr indent="-311150" lvl="0" marL="457200" rtl="0" algn="l">
              <a:spcBef>
                <a:spcPts val="1200"/>
              </a:spcBef>
              <a:spcAft>
                <a:spcPts val="0"/>
              </a:spcAft>
              <a:buSzPts val="1300"/>
              <a:buChar char="-"/>
            </a:pPr>
            <a:r>
              <a:rPr lang="ko" sz="1300"/>
              <a:t>19만개 중 6만개 사용</a:t>
            </a:r>
            <a:endParaRPr sz="1300"/>
          </a:p>
        </p:txBody>
      </p:sp>
      <p:pic>
        <p:nvPicPr>
          <p:cNvPr id="150" name="Google Shape;150;p25"/>
          <p:cNvPicPr preferRelativeResize="0"/>
          <p:nvPr/>
        </p:nvPicPr>
        <p:blipFill rotWithShape="1">
          <a:blip r:embed="rId3">
            <a:alphaModFix/>
          </a:blip>
          <a:srcRect b="0" l="0" r="0" t="20779"/>
          <a:stretch/>
        </p:blipFill>
        <p:spPr>
          <a:xfrm>
            <a:off x="4378025" y="1145613"/>
            <a:ext cx="3619500" cy="2852275"/>
          </a:xfrm>
          <a:prstGeom prst="rect">
            <a:avLst/>
          </a:prstGeom>
          <a:noFill/>
          <a:ln>
            <a:noFill/>
          </a:ln>
        </p:spPr>
      </p:pic>
      <p:sp>
        <p:nvSpPr>
          <p:cNvPr id="151" name="Google Shape;151;p25"/>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문자레벨 기계 번역기 구현하기 - 병렬 코퍼스 데이터 전처리</a:t>
            </a:r>
            <a:endParaRPr b="1" sz="2800">
              <a:solidFill>
                <a:srgbClr val="1C314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ko" sz="1300"/>
              <a:t>람다 표현식을 사용하여 ‘\t’와 ‘\n’을 제거</a:t>
            </a:r>
            <a:endParaRPr sz="1300"/>
          </a:p>
        </p:txBody>
      </p:sp>
      <p:pic>
        <p:nvPicPr>
          <p:cNvPr id="157" name="Google Shape;157;p26"/>
          <p:cNvPicPr preferRelativeResize="0"/>
          <p:nvPr/>
        </p:nvPicPr>
        <p:blipFill>
          <a:blip r:embed="rId3">
            <a:alphaModFix/>
          </a:blip>
          <a:stretch>
            <a:fillRect/>
          </a:stretch>
        </p:blipFill>
        <p:spPr>
          <a:xfrm>
            <a:off x="4358463" y="1017725"/>
            <a:ext cx="4562475" cy="3467100"/>
          </a:xfrm>
          <a:prstGeom prst="rect">
            <a:avLst/>
          </a:prstGeom>
          <a:noFill/>
          <a:ln>
            <a:noFill/>
          </a:ln>
        </p:spPr>
      </p:pic>
      <p:sp>
        <p:nvSpPr>
          <p:cNvPr id="158" name="Google Shape;158;p26"/>
          <p:cNvSpPr/>
          <p:nvPr/>
        </p:nvSpPr>
        <p:spPr>
          <a:xfrm>
            <a:off x="6621825" y="1248625"/>
            <a:ext cx="2210400" cy="37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159" name="Google Shape;159;p26"/>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문자레벨 기계 번역기 구현하기 - 병렬 코퍼스 데이터 전처리</a:t>
            </a:r>
            <a:endParaRPr b="1" sz="2800">
              <a:solidFill>
                <a:srgbClr val="1C314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7"/>
          <p:cNvPicPr preferRelativeResize="0"/>
          <p:nvPr/>
        </p:nvPicPr>
        <p:blipFill>
          <a:blip r:embed="rId3">
            <a:alphaModFix/>
          </a:blip>
          <a:stretch>
            <a:fillRect/>
          </a:stretch>
        </p:blipFill>
        <p:spPr>
          <a:xfrm>
            <a:off x="311700" y="3215175"/>
            <a:ext cx="5781675" cy="1619250"/>
          </a:xfrm>
          <a:prstGeom prst="rect">
            <a:avLst/>
          </a:prstGeom>
          <a:noFill/>
          <a:ln>
            <a:noFill/>
          </a:ln>
        </p:spPr>
      </p:pic>
      <p:pic>
        <p:nvPicPr>
          <p:cNvPr id="165" name="Google Shape;165;p27"/>
          <p:cNvPicPr preferRelativeResize="0"/>
          <p:nvPr/>
        </p:nvPicPr>
        <p:blipFill>
          <a:blip r:embed="rId4">
            <a:alphaModFix/>
          </a:blip>
          <a:stretch>
            <a:fillRect/>
          </a:stretch>
        </p:blipFill>
        <p:spPr>
          <a:xfrm>
            <a:off x="311700" y="1152475"/>
            <a:ext cx="6000750" cy="1524000"/>
          </a:xfrm>
          <a:prstGeom prst="rect">
            <a:avLst/>
          </a:prstGeom>
          <a:noFill/>
          <a:ln>
            <a:noFill/>
          </a:ln>
        </p:spPr>
      </p:pic>
      <p:pic>
        <p:nvPicPr>
          <p:cNvPr id="166" name="Google Shape;166;p27"/>
          <p:cNvPicPr preferRelativeResize="0"/>
          <p:nvPr/>
        </p:nvPicPr>
        <p:blipFill>
          <a:blip r:embed="rId5">
            <a:alphaModFix/>
          </a:blip>
          <a:stretch>
            <a:fillRect/>
          </a:stretch>
        </p:blipFill>
        <p:spPr>
          <a:xfrm>
            <a:off x="311700" y="2676475"/>
            <a:ext cx="6054900" cy="387350"/>
          </a:xfrm>
          <a:prstGeom prst="rect">
            <a:avLst/>
          </a:prstGeom>
          <a:noFill/>
          <a:ln>
            <a:noFill/>
          </a:ln>
        </p:spPr>
      </p:pic>
      <p:sp>
        <p:nvSpPr>
          <p:cNvPr id="167" name="Google Shape;167;p27"/>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문자레벨 기계 번역기 구현하기 - 병렬 코퍼스 데이터 전처리</a:t>
            </a:r>
            <a:endParaRPr b="1" sz="2800">
              <a:solidFill>
                <a:srgbClr val="1C314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ko" sz="1300"/>
              <a:t>문장의 정수 인코딩 (encoder_input, decoder_input, decoder_target)</a:t>
            </a:r>
            <a:endParaRPr sz="1300"/>
          </a:p>
        </p:txBody>
      </p:sp>
      <p:pic>
        <p:nvPicPr>
          <p:cNvPr id="173" name="Google Shape;173;p28"/>
          <p:cNvPicPr preferRelativeResize="0"/>
          <p:nvPr/>
        </p:nvPicPr>
        <p:blipFill>
          <a:blip r:embed="rId3">
            <a:alphaModFix/>
          </a:blip>
          <a:stretch>
            <a:fillRect/>
          </a:stretch>
        </p:blipFill>
        <p:spPr>
          <a:xfrm>
            <a:off x="311700" y="1594325"/>
            <a:ext cx="3649025" cy="1709525"/>
          </a:xfrm>
          <a:prstGeom prst="rect">
            <a:avLst/>
          </a:prstGeom>
          <a:noFill/>
          <a:ln>
            <a:noFill/>
          </a:ln>
        </p:spPr>
      </p:pic>
      <p:sp>
        <p:nvSpPr>
          <p:cNvPr id="174" name="Google Shape;174;p28"/>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문자레벨 기계 번역기 구현하기 - 병렬 코퍼스 데이터 전처리</a:t>
            </a:r>
            <a:endParaRPr b="1" sz="2800">
              <a:solidFill>
                <a:srgbClr val="1C314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ko" sz="1300"/>
              <a:t>문장의 최대 길이에 맞춰 패딩 &amp; 원핫 인코딩</a:t>
            </a:r>
            <a:endParaRPr sz="1300"/>
          </a:p>
        </p:txBody>
      </p:sp>
      <p:pic>
        <p:nvPicPr>
          <p:cNvPr id="180" name="Google Shape;180;p29"/>
          <p:cNvPicPr preferRelativeResize="0"/>
          <p:nvPr/>
        </p:nvPicPr>
        <p:blipFill>
          <a:blip r:embed="rId3">
            <a:alphaModFix/>
          </a:blip>
          <a:stretch>
            <a:fillRect/>
          </a:stretch>
        </p:blipFill>
        <p:spPr>
          <a:xfrm>
            <a:off x="311701" y="1801450"/>
            <a:ext cx="6707124" cy="1167300"/>
          </a:xfrm>
          <a:prstGeom prst="rect">
            <a:avLst/>
          </a:prstGeom>
          <a:noFill/>
          <a:ln>
            <a:noFill/>
          </a:ln>
        </p:spPr>
      </p:pic>
      <p:sp>
        <p:nvSpPr>
          <p:cNvPr id="181" name="Google Shape;181;p29"/>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문자레벨 기계 번역기 구현하기 - 병렬 코퍼스 데이터 전처리</a:t>
            </a:r>
            <a:endParaRPr b="1" sz="2800">
              <a:solidFill>
                <a:srgbClr val="1C314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sz="1300"/>
              <a:t>Encoder 설계 (LSTM)</a:t>
            </a:r>
            <a:endParaRPr sz="1300"/>
          </a:p>
          <a:p>
            <a:pPr indent="-311150" lvl="0" marL="457200" rtl="0" algn="l">
              <a:spcBef>
                <a:spcPts val="1200"/>
              </a:spcBef>
              <a:spcAft>
                <a:spcPts val="0"/>
              </a:spcAft>
              <a:buSzPts val="1300"/>
              <a:buChar char="-"/>
            </a:pPr>
            <a:r>
              <a:rPr lang="ko" sz="1300"/>
              <a:t>유닛: 256 개</a:t>
            </a:r>
            <a:endParaRPr sz="1300"/>
          </a:p>
          <a:p>
            <a:pPr indent="-311150" lvl="0" marL="457200" rtl="0" algn="l">
              <a:spcBef>
                <a:spcPts val="0"/>
              </a:spcBef>
              <a:spcAft>
                <a:spcPts val="0"/>
              </a:spcAft>
              <a:buSzPts val="1300"/>
              <a:buChar char="-"/>
            </a:pPr>
            <a:r>
              <a:rPr lang="ko" sz="1300"/>
              <a:t>return_state: True</a:t>
            </a:r>
            <a:endParaRPr sz="1300"/>
          </a:p>
          <a:p>
            <a:pPr indent="0" lvl="0" marL="0" rtl="0" algn="l">
              <a:spcBef>
                <a:spcPts val="1200"/>
              </a:spcBef>
              <a:spcAft>
                <a:spcPts val="1200"/>
              </a:spcAft>
              <a:buNone/>
            </a:pPr>
            <a:r>
              <a:t/>
            </a:r>
            <a:endParaRPr sz="1300"/>
          </a:p>
        </p:txBody>
      </p:sp>
      <p:pic>
        <p:nvPicPr>
          <p:cNvPr id="187" name="Google Shape;187;p30"/>
          <p:cNvPicPr preferRelativeResize="0"/>
          <p:nvPr/>
        </p:nvPicPr>
        <p:blipFill>
          <a:blip r:embed="rId3">
            <a:alphaModFix/>
          </a:blip>
          <a:stretch>
            <a:fillRect/>
          </a:stretch>
        </p:blipFill>
        <p:spPr>
          <a:xfrm>
            <a:off x="311701" y="2571750"/>
            <a:ext cx="5703325" cy="1485575"/>
          </a:xfrm>
          <a:prstGeom prst="rect">
            <a:avLst/>
          </a:prstGeom>
          <a:noFill/>
          <a:ln>
            <a:noFill/>
          </a:ln>
        </p:spPr>
      </p:pic>
      <p:sp>
        <p:nvSpPr>
          <p:cNvPr id="188" name="Google Shape;188;p30"/>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문자레벨 기계 번역기 구현하기 - seq2seq 기계 번역 훈련</a:t>
            </a:r>
            <a:endParaRPr b="1" sz="2800">
              <a:solidFill>
                <a:srgbClr val="1C314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sz="1300"/>
              <a:t>Decoder 설계</a:t>
            </a:r>
            <a:endParaRPr sz="1300"/>
          </a:p>
          <a:p>
            <a:pPr indent="-311150" lvl="0" marL="457200" rtl="0" algn="l">
              <a:spcBef>
                <a:spcPts val="1200"/>
              </a:spcBef>
              <a:spcAft>
                <a:spcPts val="0"/>
              </a:spcAft>
              <a:buSzPts val="1300"/>
              <a:buChar char="-"/>
            </a:pPr>
            <a:r>
              <a:rPr lang="ko" sz="1300"/>
              <a:t>unit: 256개</a:t>
            </a:r>
            <a:endParaRPr sz="1300"/>
          </a:p>
          <a:p>
            <a:pPr indent="-311150" lvl="0" marL="457200" rtl="0" algn="l">
              <a:spcBef>
                <a:spcPts val="0"/>
              </a:spcBef>
              <a:spcAft>
                <a:spcPts val="0"/>
              </a:spcAft>
              <a:buSzPts val="1300"/>
              <a:buChar char="-"/>
            </a:pPr>
            <a:r>
              <a:rPr lang="ko" sz="1300"/>
              <a:t>return_sequences: True, return_state: True</a:t>
            </a:r>
            <a:endParaRPr sz="1300"/>
          </a:p>
        </p:txBody>
      </p:sp>
      <p:pic>
        <p:nvPicPr>
          <p:cNvPr id="194" name="Google Shape;194;p31"/>
          <p:cNvPicPr preferRelativeResize="0"/>
          <p:nvPr/>
        </p:nvPicPr>
        <p:blipFill>
          <a:blip r:embed="rId3">
            <a:alphaModFix/>
          </a:blip>
          <a:stretch>
            <a:fillRect/>
          </a:stretch>
        </p:blipFill>
        <p:spPr>
          <a:xfrm>
            <a:off x="311700" y="2415975"/>
            <a:ext cx="7430776" cy="1535550"/>
          </a:xfrm>
          <a:prstGeom prst="rect">
            <a:avLst/>
          </a:prstGeom>
          <a:noFill/>
          <a:ln>
            <a:noFill/>
          </a:ln>
        </p:spPr>
      </p:pic>
      <p:sp>
        <p:nvSpPr>
          <p:cNvPr id="195" name="Google Shape;195;p31"/>
          <p:cNvSpPr/>
          <p:nvPr/>
        </p:nvSpPr>
        <p:spPr>
          <a:xfrm>
            <a:off x="6282600" y="3356875"/>
            <a:ext cx="1288800" cy="282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196" name="Google Shape;196;p31"/>
          <p:cNvSpPr/>
          <p:nvPr/>
        </p:nvSpPr>
        <p:spPr>
          <a:xfrm>
            <a:off x="3596900" y="3356875"/>
            <a:ext cx="1368600" cy="282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197" name="Google Shape;197;p31"/>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문자레벨 기계 번역기 구현하기 - seq2seq 기계 번역 훈련</a:t>
            </a:r>
            <a:endParaRPr b="1" sz="2800">
              <a:solidFill>
                <a:srgbClr val="1C314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334925" y="111642"/>
            <a:ext cx="29823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ko" sz="2400" u="none" cap="none" strike="noStrike">
                <a:solidFill>
                  <a:schemeClr val="dk1"/>
                </a:solidFill>
                <a:latin typeface="Calibri"/>
                <a:ea typeface="Calibri"/>
                <a:cs typeface="Calibri"/>
                <a:sym typeface="Calibri"/>
              </a:rPr>
              <a:t>Seq2seq</a:t>
            </a:r>
            <a:endParaRPr b="1" sz="1800">
              <a:solidFill>
                <a:schemeClr val="dk1"/>
              </a:solidFill>
              <a:latin typeface="Calibri"/>
              <a:ea typeface="Calibri"/>
              <a:cs typeface="Calibri"/>
              <a:sym typeface="Calibri"/>
            </a:endParaRPr>
          </a:p>
        </p:txBody>
      </p:sp>
      <p:pic>
        <p:nvPicPr>
          <p:cNvPr id="62" name="Google Shape;62;p14"/>
          <p:cNvPicPr preferRelativeResize="0"/>
          <p:nvPr/>
        </p:nvPicPr>
        <p:blipFill rotWithShape="1">
          <a:blip r:embed="rId3">
            <a:alphaModFix/>
          </a:blip>
          <a:srcRect b="0" l="0" r="0" t="0"/>
          <a:stretch/>
        </p:blipFill>
        <p:spPr>
          <a:xfrm>
            <a:off x="942975" y="1562100"/>
            <a:ext cx="7258050" cy="2019300"/>
          </a:xfrm>
          <a:prstGeom prst="rect">
            <a:avLst/>
          </a:prstGeom>
          <a:noFill/>
          <a:ln>
            <a:noFill/>
          </a:ln>
        </p:spPr>
      </p:pic>
      <p:sp>
        <p:nvSpPr>
          <p:cNvPr id="63" name="Google Shape;63;p14"/>
          <p:cNvSpPr/>
          <p:nvPr/>
        </p:nvSpPr>
        <p:spPr>
          <a:xfrm>
            <a:off x="82200" y="3726625"/>
            <a:ext cx="8689800" cy="93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300">
                <a:solidFill>
                  <a:schemeClr val="dk1"/>
                </a:solidFill>
                <a:latin typeface="Calibri"/>
                <a:ea typeface="Calibri"/>
                <a:cs typeface="Calibri"/>
                <a:sym typeface="Calibri"/>
              </a:rPr>
              <a:t>-Seq2seq은 하나의 시퀀스를 입력 받아 다른 시퀀스를 출력하는 구조로 이루어져 있으며, 기계번역, 챗봇 등 다양한 분야에서 사용됨</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rPr b="1" lang="ko" sz="1300">
                <a:solidFill>
                  <a:schemeClr val="dk1"/>
                </a:solidFill>
                <a:latin typeface="Calibri"/>
                <a:ea typeface="Calibri"/>
                <a:cs typeface="Calibri"/>
                <a:sym typeface="Calibri"/>
              </a:rPr>
              <a:t>-Seq2seq은 인코더와 디코더, 두가지 모듈로 구성되어 있음</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2"/>
          <p:cNvPicPr preferRelativeResize="0"/>
          <p:nvPr/>
        </p:nvPicPr>
        <p:blipFill>
          <a:blip r:embed="rId3">
            <a:alphaModFix/>
          </a:blip>
          <a:stretch>
            <a:fillRect/>
          </a:stretch>
        </p:blipFill>
        <p:spPr>
          <a:xfrm>
            <a:off x="1171575" y="1562100"/>
            <a:ext cx="6800850" cy="2019300"/>
          </a:xfrm>
          <a:prstGeom prst="rect">
            <a:avLst/>
          </a:prstGeom>
          <a:noFill/>
          <a:ln>
            <a:noFill/>
          </a:ln>
        </p:spPr>
      </p:pic>
      <p:sp>
        <p:nvSpPr>
          <p:cNvPr id="203" name="Google Shape;203;p32"/>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문자레벨 기계 번역기 구현하기 - seq2seq 기계 번역 동작</a:t>
            </a:r>
            <a:endParaRPr b="1" sz="2800">
              <a:solidFill>
                <a:srgbClr val="1C314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3"/>
          <p:cNvPicPr preferRelativeResize="0"/>
          <p:nvPr/>
        </p:nvPicPr>
        <p:blipFill>
          <a:blip r:embed="rId3">
            <a:alphaModFix/>
          </a:blip>
          <a:stretch>
            <a:fillRect/>
          </a:stretch>
        </p:blipFill>
        <p:spPr>
          <a:xfrm>
            <a:off x="311700" y="1650151"/>
            <a:ext cx="8520601" cy="2295036"/>
          </a:xfrm>
          <a:prstGeom prst="rect">
            <a:avLst/>
          </a:prstGeom>
          <a:noFill/>
          <a:ln>
            <a:noFill/>
          </a:ln>
        </p:spPr>
      </p:pic>
      <p:sp>
        <p:nvSpPr>
          <p:cNvPr id="209" name="Google Shape;209;p33"/>
          <p:cNvSpPr/>
          <p:nvPr/>
        </p:nvSpPr>
        <p:spPr>
          <a:xfrm>
            <a:off x="5182225" y="3173175"/>
            <a:ext cx="2607900" cy="37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210" name="Google Shape;210;p33"/>
          <p:cNvSpPr/>
          <p:nvPr/>
        </p:nvSpPr>
        <p:spPr>
          <a:xfrm>
            <a:off x="1563825" y="3173175"/>
            <a:ext cx="1168200" cy="37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211" name="Google Shape;211;p33"/>
          <p:cNvSpPr/>
          <p:nvPr/>
        </p:nvSpPr>
        <p:spPr>
          <a:xfrm>
            <a:off x="3870100" y="3907675"/>
            <a:ext cx="1471800" cy="37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212" name="Google Shape;212;p33"/>
          <p:cNvSpPr/>
          <p:nvPr/>
        </p:nvSpPr>
        <p:spPr>
          <a:xfrm>
            <a:off x="7670075" y="3907675"/>
            <a:ext cx="1081800" cy="37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213" name="Google Shape;213;p33"/>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문자레벨 기계 번역기 구현하기 - seq2seq 기계 번역 동작</a:t>
            </a:r>
            <a:endParaRPr b="1" sz="2800">
              <a:solidFill>
                <a:srgbClr val="1C314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4"/>
          <p:cNvPicPr preferRelativeResize="0"/>
          <p:nvPr/>
        </p:nvPicPr>
        <p:blipFill rotWithShape="1">
          <a:blip r:embed="rId3">
            <a:alphaModFix/>
          </a:blip>
          <a:srcRect b="70236" l="0" r="0" t="0"/>
          <a:stretch/>
        </p:blipFill>
        <p:spPr>
          <a:xfrm>
            <a:off x="311700" y="1152475"/>
            <a:ext cx="5401500" cy="1530876"/>
          </a:xfrm>
          <a:prstGeom prst="rect">
            <a:avLst/>
          </a:prstGeom>
          <a:noFill/>
          <a:ln>
            <a:noFill/>
          </a:ln>
        </p:spPr>
      </p:pic>
      <p:sp>
        <p:nvSpPr>
          <p:cNvPr id="219" name="Google Shape;219;p34"/>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문자레벨 기계 번역기 구현하기 - seq2seq 기계 번역 동작</a:t>
            </a:r>
            <a:endParaRPr b="1" sz="2800">
              <a:solidFill>
                <a:srgbClr val="1C314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5"/>
          <p:cNvPicPr preferRelativeResize="0"/>
          <p:nvPr/>
        </p:nvPicPr>
        <p:blipFill rotWithShape="1">
          <a:blip r:embed="rId3">
            <a:alphaModFix/>
          </a:blip>
          <a:srcRect b="0" l="0" r="0" t="29765"/>
          <a:stretch/>
        </p:blipFill>
        <p:spPr>
          <a:xfrm>
            <a:off x="311700" y="1152475"/>
            <a:ext cx="5401500" cy="3612626"/>
          </a:xfrm>
          <a:prstGeom prst="rect">
            <a:avLst/>
          </a:prstGeom>
          <a:noFill/>
          <a:ln>
            <a:noFill/>
          </a:ln>
        </p:spPr>
      </p:pic>
      <p:sp>
        <p:nvSpPr>
          <p:cNvPr id="225" name="Google Shape;225;p35"/>
          <p:cNvSpPr/>
          <p:nvPr/>
        </p:nvSpPr>
        <p:spPr>
          <a:xfrm>
            <a:off x="3702150" y="1774350"/>
            <a:ext cx="1883700" cy="282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226" name="Google Shape;226;p35"/>
          <p:cNvSpPr/>
          <p:nvPr/>
        </p:nvSpPr>
        <p:spPr>
          <a:xfrm>
            <a:off x="615650" y="4442750"/>
            <a:ext cx="1412100" cy="282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227" name="Google Shape;227;p35"/>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문자레벨 기계 번역기 구현하기 - seq2seq 기계 번역 동작</a:t>
            </a:r>
            <a:endParaRPr b="1" sz="2800">
              <a:solidFill>
                <a:srgbClr val="1C314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sz="1300"/>
              <a:t>데이터 전처리</a:t>
            </a:r>
            <a:endParaRPr sz="1300"/>
          </a:p>
          <a:p>
            <a:pPr indent="-311150" lvl="0" marL="457200" rtl="0" algn="l">
              <a:spcBef>
                <a:spcPts val="1200"/>
              </a:spcBef>
              <a:spcAft>
                <a:spcPts val="0"/>
              </a:spcAft>
              <a:buSzPts val="1300"/>
              <a:buChar char="-"/>
            </a:pPr>
            <a:r>
              <a:rPr lang="ko" sz="1300"/>
              <a:t>데이터: 19만개 중 3.3만개 사용</a:t>
            </a:r>
            <a:endParaRPr sz="1300"/>
          </a:p>
          <a:p>
            <a:pPr indent="-311150" lvl="0" marL="457200" rtl="0" algn="l">
              <a:spcBef>
                <a:spcPts val="0"/>
              </a:spcBef>
              <a:spcAft>
                <a:spcPts val="0"/>
              </a:spcAft>
              <a:buSzPts val="1300"/>
              <a:buChar char="-"/>
            </a:pPr>
            <a:r>
              <a:rPr lang="ko" sz="1300"/>
              <a:t>단어 내 구두점 등 제거</a:t>
            </a:r>
            <a:endParaRPr sz="1300"/>
          </a:p>
          <a:p>
            <a:pPr indent="-311150" lvl="0" marL="457200" rtl="0" algn="l">
              <a:spcBef>
                <a:spcPts val="0"/>
              </a:spcBef>
              <a:spcAft>
                <a:spcPts val="0"/>
              </a:spcAft>
              <a:buSzPts val="1300"/>
              <a:buChar char="-"/>
            </a:pPr>
            <a:r>
              <a:rPr lang="ko" sz="1300"/>
              <a:t>단어 집합 생성, 정수 인코딩, 패딩</a:t>
            </a:r>
            <a:endParaRPr sz="1300"/>
          </a:p>
          <a:p>
            <a:pPr indent="-311150" lvl="0" marL="457200" rtl="0" algn="l">
              <a:spcBef>
                <a:spcPts val="0"/>
              </a:spcBef>
              <a:spcAft>
                <a:spcPts val="0"/>
              </a:spcAft>
              <a:buSzPts val="1300"/>
              <a:buChar char="-"/>
            </a:pPr>
            <a:r>
              <a:rPr lang="ko" sz="1300"/>
              <a:t>훈련 데이터: 29700개 (90%), 테스트 데이터 3300개 (10%) 사용</a:t>
            </a:r>
            <a:endParaRPr sz="1300"/>
          </a:p>
        </p:txBody>
      </p:sp>
      <p:sp>
        <p:nvSpPr>
          <p:cNvPr id="233" name="Google Shape;233;p36"/>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단어</a:t>
            </a:r>
            <a:r>
              <a:rPr b="1" lang="ko" sz="2800">
                <a:solidFill>
                  <a:srgbClr val="1C314E"/>
                </a:solidFill>
              </a:rPr>
              <a:t>레벨 번역기 만들기 - 데이</a:t>
            </a:r>
            <a:r>
              <a:rPr b="1" lang="ko" sz="2800">
                <a:solidFill>
                  <a:srgbClr val="1C314E"/>
                </a:solidFill>
              </a:rPr>
              <a:t>터 로드 및 전처리</a:t>
            </a:r>
            <a:endParaRPr b="1" sz="2800">
              <a:solidFill>
                <a:srgbClr val="1C314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ko" sz="1300"/>
              <a:t>인코더</a:t>
            </a:r>
            <a:endParaRPr sz="1300"/>
          </a:p>
        </p:txBody>
      </p:sp>
      <p:pic>
        <p:nvPicPr>
          <p:cNvPr id="239" name="Google Shape;239;p37"/>
          <p:cNvPicPr preferRelativeResize="0"/>
          <p:nvPr/>
        </p:nvPicPr>
        <p:blipFill>
          <a:blip r:embed="rId3">
            <a:alphaModFix/>
          </a:blip>
          <a:stretch>
            <a:fillRect/>
          </a:stretch>
        </p:blipFill>
        <p:spPr>
          <a:xfrm>
            <a:off x="311688" y="1659525"/>
            <a:ext cx="7153275" cy="1181100"/>
          </a:xfrm>
          <a:prstGeom prst="rect">
            <a:avLst/>
          </a:prstGeom>
          <a:noFill/>
          <a:ln>
            <a:noFill/>
          </a:ln>
        </p:spPr>
      </p:pic>
      <p:sp>
        <p:nvSpPr>
          <p:cNvPr id="240" name="Google Shape;240;p37"/>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단어레벨 번역기 만들기 - 데이터 로드 및 전처리</a:t>
            </a:r>
            <a:endParaRPr b="1" sz="2800">
              <a:solidFill>
                <a:srgbClr val="1C314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ko" sz="1300"/>
              <a:t>디코더</a:t>
            </a:r>
            <a:endParaRPr sz="1300"/>
          </a:p>
        </p:txBody>
      </p:sp>
      <p:pic>
        <p:nvPicPr>
          <p:cNvPr id="246" name="Google Shape;246;p38"/>
          <p:cNvPicPr preferRelativeResize="0"/>
          <p:nvPr/>
        </p:nvPicPr>
        <p:blipFill>
          <a:blip r:embed="rId3">
            <a:alphaModFix/>
          </a:blip>
          <a:stretch>
            <a:fillRect/>
          </a:stretch>
        </p:blipFill>
        <p:spPr>
          <a:xfrm>
            <a:off x="311700" y="1568813"/>
            <a:ext cx="7343775" cy="2714625"/>
          </a:xfrm>
          <a:prstGeom prst="rect">
            <a:avLst/>
          </a:prstGeom>
          <a:noFill/>
          <a:ln>
            <a:noFill/>
          </a:ln>
        </p:spPr>
      </p:pic>
      <p:sp>
        <p:nvSpPr>
          <p:cNvPr id="247" name="Google Shape;247;p38"/>
          <p:cNvSpPr/>
          <p:nvPr/>
        </p:nvSpPr>
        <p:spPr>
          <a:xfrm>
            <a:off x="3345375" y="3548700"/>
            <a:ext cx="2210400" cy="37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248" name="Google Shape;248;p38"/>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단어레벨 번역기 만들기 - 기</a:t>
            </a:r>
            <a:r>
              <a:rPr b="1" lang="ko" sz="2800">
                <a:solidFill>
                  <a:srgbClr val="1C314E"/>
                </a:solidFill>
              </a:rPr>
              <a:t>계 번역기 만들기</a:t>
            </a:r>
            <a:endParaRPr b="1" sz="2800">
              <a:solidFill>
                <a:srgbClr val="1C314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4" name="Google Shape;254;p39"/>
          <p:cNvPicPr preferRelativeResize="0"/>
          <p:nvPr/>
        </p:nvPicPr>
        <p:blipFill>
          <a:blip r:embed="rId3">
            <a:alphaModFix/>
          </a:blip>
          <a:stretch>
            <a:fillRect/>
          </a:stretch>
        </p:blipFill>
        <p:spPr>
          <a:xfrm>
            <a:off x="311700" y="1152475"/>
            <a:ext cx="7924800" cy="3790950"/>
          </a:xfrm>
          <a:prstGeom prst="rect">
            <a:avLst/>
          </a:prstGeom>
          <a:noFill/>
          <a:ln>
            <a:noFill/>
          </a:ln>
        </p:spPr>
      </p:pic>
      <p:sp>
        <p:nvSpPr>
          <p:cNvPr id="255" name="Google Shape;255;p39"/>
          <p:cNvSpPr/>
          <p:nvPr/>
        </p:nvSpPr>
        <p:spPr>
          <a:xfrm>
            <a:off x="6480375" y="3464225"/>
            <a:ext cx="1630800" cy="37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256" name="Google Shape;256;p39"/>
          <p:cNvSpPr/>
          <p:nvPr/>
        </p:nvSpPr>
        <p:spPr>
          <a:xfrm flipH="1" rot="10800000">
            <a:off x="4482925" y="3464225"/>
            <a:ext cx="596100" cy="37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257" name="Google Shape;257;p39"/>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단어레벨 번역기 만들기 - 기계 번역기 만들기</a:t>
            </a:r>
            <a:endParaRPr b="1" sz="2800">
              <a:solidFill>
                <a:srgbClr val="1C314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40"/>
          <p:cNvPicPr preferRelativeResize="0"/>
          <p:nvPr/>
        </p:nvPicPr>
        <p:blipFill>
          <a:blip r:embed="rId3">
            <a:alphaModFix/>
          </a:blip>
          <a:stretch>
            <a:fillRect/>
          </a:stretch>
        </p:blipFill>
        <p:spPr>
          <a:xfrm>
            <a:off x="311700" y="1152475"/>
            <a:ext cx="4629150" cy="1666875"/>
          </a:xfrm>
          <a:prstGeom prst="rect">
            <a:avLst/>
          </a:prstGeom>
          <a:noFill/>
          <a:ln>
            <a:noFill/>
          </a:ln>
        </p:spPr>
      </p:pic>
      <p:sp>
        <p:nvSpPr>
          <p:cNvPr id="263" name="Google Shape;263;p40"/>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단어레벨 번역기 만들기 - seq2seq 기계 번역기 동작</a:t>
            </a:r>
            <a:endParaRPr b="1" sz="2800">
              <a:solidFill>
                <a:srgbClr val="1C314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41"/>
          <p:cNvPicPr preferRelativeResize="0"/>
          <p:nvPr/>
        </p:nvPicPr>
        <p:blipFill>
          <a:blip r:embed="rId3">
            <a:alphaModFix/>
          </a:blip>
          <a:stretch>
            <a:fillRect/>
          </a:stretch>
        </p:blipFill>
        <p:spPr>
          <a:xfrm>
            <a:off x="311688" y="1152474"/>
            <a:ext cx="5431725" cy="3894600"/>
          </a:xfrm>
          <a:prstGeom prst="rect">
            <a:avLst/>
          </a:prstGeom>
          <a:noFill/>
          <a:ln>
            <a:noFill/>
          </a:ln>
        </p:spPr>
      </p:pic>
      <p:sp>
        <p:nvSpPr>
          <p:cNvPr id="269" name="Google Shape;269;p41"/>
          <p:cNvSpPr/>
          <p:nvPr/>
        </p:nvSpPr>
        <p:spPr>
          <a:xfrm>
            <a:off x="3692750" y="1943350"/>
            <a:ext cx="1968300" cy="37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270" name="Google Shape;270;p41"/>
          <p:cNvSpPr/>
          <p:nvPr/>
        </p:nvSpPr>
        <p:spPr>
          <a:xfrm>
            <a:off x="502975" y="4752575"/>
            <a:ext cx="1468500" cy="37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ko"/>
              <a:t> </a:t>
            </a:r>
            <a:endParaRPr/>
          </a:p>
        </p:txBody>
      </p:sp>
      <p:sp>
        <p:nvSpPr>
          <p:cNvPr id="271" name="Google Shape;271;p41"/>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단어레벨 번역기 만들기 - seq2seq 기계 번역기 동작</a:t>
            </a:r>
            <a:endParaRPr b="1" sz="2800">
              <a:solidFill>
                <a:srgbClr val="1C314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b="0" l="0" r="0" t="0"/>
          <a:stretch/>
        </p:blipFill>
        <p:spPr>
          <a:xfrm>
            <a:off x="1057275" y="1038225"/>
            <a:ext cx="7029450" cy="3067050"/>
          </a:xfrm>
          <a:prstGeom prst="rect">
            <a:avLst/>
          </a:prstGeom>
          <a:noFill/>
          <a:ln>
            <a:noFill/>
          </a:ln>
        </p:spPr>
      </p:pic>
      <p:sp>
        <p:nvSpPr>
          <p:cNvPr id="70" name="Google Shape;70;p15"/>
          <p:cNvSpPr txBox="1"/>
          <p:nvPr/>
        </p:nvSpPr>
        <p:spPr>
          <a:xfrm>
            <a:off x="6760204" y="2019053"/>
            <a:ext cx="1836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ko" sz="1800">
                <a:solidFill>
                  <a:schemeClr val="dk1"/>
                </a:solidFill>
                <a:latin typeface="Calibri"/>
                <a:ea typeface="Calibri"/>
                <a:cs typeface="Calibri"/>
                <a:sym typeface="Calibri"/>
              </a:rPr>
              <a:t>Context vector</a:t>
            </a:r>
            <a:endParaRPr b="1" sz="1800">
              <a:solidFill>
                <a:schemeClr val="dk1"/>
              </a:solidFill>
              <a:latin typeface="Calibri"/>
              <a:ea typeface="Calibri"/>
              <a:cs typeface="Calibri"/>
              <a:sym typeface="Calibri"/>
            </a:endParaRPr>
          </a:p>
        </p:txBody>
      </p:sp>
      <p:sp>
        <p:nvSpPr>
          <p:cNvPr id="71" name="Google Shape;71;p15"/>
          <p:cNvSpPr/>
          <p:nvPr/>
        </p:nvSpPr>
        <p:spPr>
          <a:xfrm>
            <a:off x="-50" y="4105275"/>
            <a:ext cx="9144000" cy="762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300">
                <a:solidFill>
                  <a:schemeClr val="dk1"/>
                </a:solidFill>
                <a:latin typeface="Calibri"/>
                <a:ea typeface="Calibri"/>
                <a:cs typeface="Calibri"/>
                <a:sym typeface="Calibri"/>
              </a:rPr>
              <a:t>-</a:t>
            </a:r>
            <a:r>
              <a:rPr b="1" lang="ko" sz="1300">
                <a:solidFill>
                  <a:schemeClr val="dk1"/>
                </a:solidFill>
                <a:latin typeface="Calibri"/>
                <a:ea typeface="Calibri"/>
                <a:cs typeface="Calibri"/>
                <a:sym typeface="Calibri"/>
              </a:rPr>
              <a:t>시퀀스 내의 단어가 하나씩 RNN(lstm)셀을 지나면서 hidden state를 업데이트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rPr b="1" lang="ko" sz="1300">
                <a:solidFill>
                  <a:schemeClr val="dk1"/>
                </a:solidFill>
                <a:latin typeface="Calibri"/>
                <a:ea typeface="Calibri"/>
                <a:cs typeface="Calibri"/>
                <a:sym typeface="Calibri"/>
              </a:rPr>
              <a:t>-한 시퀀스가 모두 입력되면, 마지막 단에서 하나의 hidden state가 나오게 되는데, 이것이 시퀀스 내의 모든 단어 정보가 담긴 context vector</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2"/>
          <p:cNvPicPr preferRelativeResize="0"/>
          <p:nvPr/>
        </p:nvPicPr>
        <p:blipFill>
          <a:blip r:embed="rId3">
            <a:alphaModFix/>
          </a:blip>
          <a:stretch>
            <a:fillRect/>
          </a:stretch>
        </p:blipFill>
        <p:spPr>
          <a:xfrm>
            <a:off x="311700" y="1994350"/>
            <a:ext cx="3515150" cy="713600"/>
          </a:xfrm>
          <a:prstGeom prst="rect">
            <a:avLst/>
          </a:prstGeom>
          <a:noFill/>
          <a:ln>
            <a:noFill/>
          </a:ln>
        </p:spPr>
      </p:pic>
      <p:pic>
        <p:nvPicPr>
          <p:cNvPr id="277" name="Google Shape;277;p42"/>
          <p:cNvPicPr preferRelativeResize="0"/>
          <p:nvPr/>
        </p:nvPicPr>
        <p:blipFill>
          <a:blip r:embed="rId4">
            <a:alphaModFix/>
          </a:blip>
          <a:stretch>
            <a:fillRect/>
          </a:stretch>
        </p:blipFill>
        <p:spPr>
          <a:xfrm>
            <a:off x="311700" y="3464675"/>
            <a:ext cx="3252600" cy="809889"/>
          </a:xfrm>
          <a:prstGeom prst="rect">
            <a:avLst/>
          </a:prstGeom>
          <a:noFill/>
          <a:ln>
            <a:noFill/>
          </a:ln>
        </p:spPr>
      </p:pic>
      <p:pic>
        <p:nvPicPr>
          <p:cNvPr id="278" name="Google Shape;278;p42"/>
          <p:cNvPicPr preferRelativeResize="0"/>
          <p:nvPr/>
        </p:nvPicPr>
        <p:blipFill>
          <a:blip r:embed="rId5">
            <a:alphaModFix/>
          </a:blip>
          <a:stretch>
            <a:fillRect/>
          </a:stretch>
        </p:blipFill>
        <p:spPr>
          <a:xfrm>
            <a:off x="311700" y="2707950"/>
            <a:ext cx="3252600" cy="756725"/>
          </a:xfrm>
          <a:prstGeom prst="rect">
            <a:avLst/>
          </a:prstGeom>
          <a:noFill/>
          <a:ln>
            <a:noFill/>
          </a:ln>
        </p:spPr>
      </p:pic>
      <p:pic>
        <p:nvPicPr>
          <p:cNvPr id="279" name="Google Shape;279;p42"/>
          <p:cNvPicPr preferRelativeResize="0"/>
          <p:nvPr/>
        </p:nvPicPr>
        <p:blipFill>
          <a:blip r:embed="rId6">
            <a:alphaModFix/>
          </a:blip>
          <a:stretch>
            <a:fillRect/>
          </a:stretch>
        </p:blipFill>
        <p:spPr>
          <a:xfrm>
            <a:off x="5185176" y="1994350"/>
            <a:ext cx="2880318" cy="713600"/>
          </a:xfrm>
          <a:prstGeom prst="rect">
            <a:avLst/>
          </a:prstGeom>
          <a:noFill/>
          <a:ln>
            <a:noFill/>
          </a:ln>
        </p:spPr>
      </p:pic>
      <p:pic>
        <p:nvPicPr>
          <p:cNvPr id="280" name="Google Shape;280;p42"/>
          <p:cNvPicPr preferRelativeResize="0"/>
          <p:nvPr/>
        </p:nvPicPr>
        <p:blipFill>
          <a:blip r:embed="rId7">
            <a:alphaModFix/>
          </a:blip>
          <a:stretch>
            <a:fillRect/>
          </a:stretch>
        </p:blipFill>
        <p:spPr>
          <a:xfrm>
            <a:off x="5194998" y="2707950"/>
            <a:ext cx="2812496" cy="756725"/>
          </a:xfrm>
          <a:prstGeom prst="rect">
            <a:avLst/>
          </a:prstGeom>
          <a:noFill/>
          <a:ln>
            <a:noFill/>
          </a:ln>
        </p:spPr>
      </p:pic>
      <p:pic>
        <p:nvPicPr>
          <p:cNvPr id="281" name="Google Shape;281;p42"/>
          <p:cNvPicPr preferRelativeResize="0"/>
          <p:nvPr/>
        </p:nvPicPr>
        <p:blipFill>
          <a:blip r:embed="rId8">
            <a:alphaModFix/>
          </a:blip>
          <a:stretch>
            <a:fillRect/>
          </a:stretch>
        </p:blipFill>
        <p:spPr>
          <a:xfrm>
            <a:off x="5224521" y="3464675"/>
            <a:ext cx="3301934" cy="713600"/>
          </a:xfrm>
          <a:prstGeom prst="rect">
            <a:avLst/>
          </a:prstGeom>
          <a:noFill/>
          <a:ln>
            <a:noFill/>
          </a:ln>
        </p:spPr>
      </p:pic>
      <p:sp>
        <p:nvSpPr>
          <p:cNvPr id="282" name="Google Shape;282;p42"/>
          <p:cNvSpPr txBox="1"/>
          <p:nvPr/>
        </p:nvSpPr>
        <p:spPr>
          <a:xfrm>
            <a:off x="311700" y="1525625"/>
            <a:ext cx="1358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1300"/>
              <a:t>훈련 데이터</a:t>
            </a:r>
            <a:endParaRPr b="1" sz="1300"/>
          </a:p>
        </p:txBody>
      </p:sp>
      <p:sp>
        <p:nvSpPr>
          <p:cNvPr id="283" name="Google Shape;283;p42"/>
          <p:cNvSpPr txBox="1"/>
          <p:nvPr/>
        </p:nvSpPr>
        <p:spPr>
          <a:xfrm>
            <a:off x="5224525" y="1594150"/>
            <a:ext cx="1358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1300"/>
              <a:t>테스트 데이터</a:t>
            </a:r>
            <a:endParaRPr b="1" sz="1300"/>
          </a:p>
        </p:txBody>
      </p:sp>
      <p:sp>
        <p:nvSpPr>
          <p:cNvPr id="284" name="Google Shape;284;p42"/>
          <p:cNvSpPr txBox="1"/>
          <p:nvPr/>
        </p:nvSpPr>
        <p:spPr>
          <a:xfrm>
            <a:off x="0" y="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단어레벨 번역기 만들기 - seq2seq 기계 번역기 동작</a:t>
            </a:r>
            <a:endParaRPr b="1" sz="2800">
              <a:solidFill>
                <a:srgbClr val="1C314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ko"/>
              <a:t>BLEU Score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a:t> </a:t>
            </a:r>
            <a:endParaRPr/>
          </a:p>
        </p:txBody>
      </p:sp>
      <p:sp>
        <p:nvSpPr>
          <p:cNvPr id="295" name="Google Shape;295;p44"/>
          <p:cNvSpPr txBox="1"/>
          <p:nvPr/>
        </p:nvSpPr>
        <p:spPr>
          <a:xfrm>
            <a:off x="0" y="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BLEU Score</a:t>
            </a:r>
            <a:endParaRPr b="1" sz="2800">
              <a:solidFill>
                <a:srgbClr val="1C314E"/>
              </a:solidFill>
            </a:endParaRPr>
          </a:p>
          <a:p>
            <a:pPr indent="0" lvl="0" marL="0" rtl="0" algn="l">
              <a:spcBef>
                <a:spcPts val="0"/>
              </a:spcBef>
              <a:spcAft>
                <a:spcPts val="0"/>
              </a:spcAft>
              <a:buNone/>
            </a:pPr>
            <a:r>
              <a:rPr lang="ko"/>
              <a:t> </a:t>
            </a:r>
            <a:endParaRPr/>
          </a:p>
        </p:txBody>
      </p:sp>
      <p:pic>
        <p:nvPicPr>
          <p:cNvPr id="296" name="Google Shape;296;p44"/>
          <p:cNvPicPr preferRelativeResize="0"/>
          <p:nvPr/>
        </p:nvPicPr>
        <p:blipFill>
          <a:blip r:embed="rId3">
            <a:alphaModFix/>
          </a:blip>
          <a:stretch>
            <a:fillRect/>
          </a:stretch>
        </p:blipFill>
        <p:spPr>
          <a:xfrm>
            <a:off x="1434061" y="588150"/>
            <a:ext cx="6275874" cy="2995625"/>
          </a:xfrm>
          <a:prstGeom prst="rect">
            <a:avLst/>
          </a:prstGeom>
          <a:noFill/>
          <a:ln>
            <a:noFill/>
          </a:ln>
        </p:spPr>
      </p:pic>
      <p:sp>
        <p:nvSpPr>
          <p:cNvPr id="297" name="Google Shape;297;p44"/>
          <p:cNvSpPr txBox="1"/>
          <p:nvPr/>
        </p:nvSpPr>
        <p:spPr>
          <a:xfrm>
            <a:off x="903888" y="3619700"/>
            <a:ext cx="7336200" cy="1331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900"/>
              </a:spcBef>
              <a:spcAft>
                <a:spcPts val="0"/>
              </a:spcAft>
              <a:buClr>
                <a:schemeClr val="dk1"/>
              </a:buClr>
              <a:buSzPts val="1100"/>
              <a:buFont typeface="Arial"/>
              <a:buNone/>
            </a:pPr>
            <a:r>
              <a:rPr lang="ko" sz="1300">
                <a:solidFill>
                  <a:srgbClr val="3F3F3F"/>
                </a:solidFill>
              </a:rPr>
              <a:t>■ 생성된 텍스트를 평가하는 방식 중 하나가 BLEU SCORE.</a:t>
            </a:r>
            <a:endParaRPr sz="1300">
              <a:solidFill>
                <a:srgbClr val="3F3F3F"/>
              </a:solidFill>
            </a:endParaRPr>
          </a:p>
          <a:p>
            <a:pPr indent="0" lvl="0" marL="0" rtl="0" algn="l">
              <a:lnSpc>
                <a:spcPct val="100000"/>
              </a:lnSpc>
              <a:spcBef>
                <a:spcPts val="900"/>
              </a:spcBef>
              <a:spcAft>
                <a:spcPts val="0"/>
              </a:spcAft>
              <a:buClr>
                <a:schemeClr val="dk1"/>
              </a:buClr>
              <a:buSzPts val="1100"/>
              <a:buFont typeface="Arial"/>
              <a:buNone/>
            </a:pPr>
            <a:r>
              <a:rPr lang="ko" sz="1300">
                <a:solidFill>
                  <a:schemeClr val="dk1"/>
                </a:solidFill>
              </a:rPr>
              <a:t>⁠</a:t>
            </a:r>
            <a:r>
              <a:rPr lang="ko" sz="1300">
                <a:solidFill>
                  <a:srgbClr val="3F3F3F"/>
                </a:solidFill>
              </a:rPr>
              <a:t>■ </a:t>
            </a:r>
            <a:r>
              <a:rPr lang="ko" sz="1300">
                <a:solidFill>
                  <a:schemeClr val="dk1"/>
                </a:solidFill>
              </a:rPr>
              <a:t>번역 문장과 정답 문장간의 정확도를 측정하는 방식</a:t>
            </a:r>
            <a:endParaRPr sz="1300">
              <a:solidFill>
                <a:schemeClr val="dk1"/>
              </a:solidFill>
            </a:endParaRPr>
          </a:p>
          <a:p>
            <a:pPr indent="0" lvl="0" marL="0" rtl="0" algn="l">
              <a:lnSpc>
                <a:spcPct val="100000"/>
              </a:lnSpc>
              <a:spcBef>
                <a:spcPts val="900"/>
              </a:spcBef>
              <a:spcAft>
                <a:spcPts val="0"/>
              </a:spcAft>
              <a:buClr>
                <a:schemeClr val="dk1"/>
              </a:buClr>
              <a:buSzPts val="1100"/>
              <a:buFont typeface="Arial"/>
              <a:buNone/>
            </a:pPr>
            <a:r>
              <a:rPr lang="ko" sz="1300">
                <a:solidFill>
                  <a:schemeClr val="dk1"/>
                </a:solidFill>
              </a:rPr>
              <a:t>⁠</a:t>
            </a:r>
            <a:r>
              <a:rPr lang="ko" sz="1300">
                <a:solidFill>
                  <a:srgbClr val="3F3F3F"/>
                </a:solidFill>
              </a:rPr>
              <a:t>■ </a:t>
            </a:r>
            <a:r>
              <a:rPr lang="ko" sz="1300">
                <a:solidFill>
                  <a:schemeClr val="dk1"/>
                </a:solidFill>
              </a:rPr>
              <a:t>Generated Sentence의 단어가 Reference Sentence에 포함되는 정도</a:t>
            </a:r>
            <a:endParaRPr sz="1300">
              <a:solidFill>
                <a:schemeClr val="dk1"/>
              </a:solidFill>
            </a:endParaRPr>
          </a:p>
          <a:p>
            <a:pPr indent="0" lvl="0" marL="0" rtl="0" algn="l">
              <a:lnSpc>
                <a:spcPct val="100000"/>
              </a:lnSpc>
              <a:spcBef>
                <a:spcPts val="900"/>
              </a:spcBef>
              <a:spcAft>
                <a:spcPts val="900"/>
              </a:spcAft>
              <a:buClr>
                <a:schemeClr val="dk1"/>
              </a:buClr>
              <a:buSzPts val="1100"/>
              <a:buFont typeface="Arial"/>
              <a:buNone/>
            </a:pPr>
            <a:r>
              <a:rPr lang="ko" sz="1300">
                <a:solidFill>
                  <a:srgbClr val="3F3F3F"/>
                </a:solidFill>
              </a:rPr>
              <a:t>⁠</a:t>
            </a:r>
            <a:r>
              <a:rPr lang="ko" sz="1300">
                <a:solidFill>
                  <a:srgbClr val="3F3F3F"/>
                </a:solidFill>
              </a:rPr>
              <a:t>■ </a:t>
            </a:r>
            <a:r>
              <a:rPr lang="ko" sz="1300">
                <a:solidFill>
                  <a:srgbClr val="3F3F3F"/>
                </a:solidFill>
              </a:rPr>
              <a:t>BLEU 장점 (1) 언어에 구애받지 않고 사용 (2) 계산 속도가 빠르다</a:t>
            </a:r>
            <a:endParaRPr sz="1300">
              <a:solidFill>
                <a:srgbClr val="3F3F3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5"/>
          <p:cNvSpPr/>
          <p:nvPr/>
        </p:nvSpPr>
        <p:spPr>
          <a:xfrm>
            <a:off x="6359775" y="447050"/>
            <a:ext cx="2550900" cy="988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5"/>
          <p:cNvSpPr txBox="1"/>
          <p:nvPr/>
        </p:nvSpPr>
        <p:spPr>
          <a:xfrm>
            <a:off x="0" y="0"/>
            <a:ext cx="6263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3F3F3F"/>
                </a:solidFill>
              </a:rPr>
              <a:t>⁠1. 단어 개수 카운트로 측정하기</a:t>
            </a:r>
            <a:endParaRPr b="1" sz="2800">
              <a:solidFill>
                <a:srgbClr val="3F3F3F"/>
              </a:solidFill>
            </a:endParaRPr>
          </a:p>
        </p:txBody>
      </p:sp>
      <p:sp>
        <p:nvSpPr>
          <p:cNvPr id="304" name="Google Shape;304;p45"/>
          <p:cNvSpPr/>
          <p:nvPr/>
        </p:nvSpPr>
        <p:spPr>
          <a:xfrm>
            <a:off x="276075" y="543850"/>
            <a:ext cx="3581100" cy="131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solidFill>
                <a:schemeClr val="dk1"/>
              </a:solidFill>
            </a:endParaRPr>
          </a:p>
          <a:p>
            <a:pPr indent="0" lvl="0" marL="0" rtl="0" algn="l">
              <a:spcBef>
                <a:spcPts val="0"/>
              </a:spcBef>
              <a:spcAft>
                <a:spcPts val="0"/>
              </a:spcAft>
              <a:buNone/>
            </a:pPr>
            <a:r>
              <a:rPr b="1" lang="ko" sz="1300">
                <a:solidFill>
                  <a:schemeClr val="dk1"/>
                </a:solidFill>
              </a:rPr>
              <a:t>[유니그램 정밀도(Unigram Precision)]</a:t>
            </a:r>
            <a:endParaRPr b="1" sz="1300">
              <a:solidFill>
                <a:schemeClr val="dk1"/>
              </a:solidFill>
            </a:endParaRPr>
          </a:p>
          <a:p>
            <a:pPr indent="0" lvl="0" marL="0" rtl="0" algn="l">
              <a:spcBef>
                <a:spcPts val="0"/>
              </a:spcBef>
              <a:spcAft>
                <a:spcPts val="0"/>
              </a:spcAft>
              <a:buNone/>
            </a:pPr>
            <a:r>
              <a:rPr b="1" lang="ko" sz="1300">
                <a:solidFill>
                  <a:schemeClr val="dk1"/>
                </a:solidFill>
              </a:rPr>
              <a:t>⁠</a:t>
            </a:r>
            <a:endParaRPr b="1" sz="1300">
              <a:solidFill>
                <a:schemeClr val="dk1"/>
              </a:solidFill>
            </a:endParaRPr>
          </a:p>
          <a:p>
            <a:pPr indent="0" lvl="0" marL="0" rtl="0" algn="l">
              <a:spcBef>
                <a:spcPts val="0"/>
              </a:spcBef>
              <a:spcAft>
                <a:spcPts val="0"/>
              </a:spcAft>
              <a:buNone/>
            </a:pPr>
            <a:r>
              <a:rPr b="1" lang="ko" sz="1300">
                <a:solidFill>
                  <a:schemeClr val="dk1"/>
                </a:solidFill>
              </a:rPr>
              <a:t>Ref 1, 2, 3 중에 어느 한 문장이라도 등장한 유니그램(단어)의 개수를 Ca에서 세는 것. </a:t>
            </a:r>
            <a:endParaRPr b="1" sz="1300">
              <a:solidFill>
                <a:schemeClr val="dk1"/>
              </a:solidFill>
            </a:endParaRPr>
          </a:p>
          <a:p>
            <a:pPr indent="0" lvl="0" marL="0" rtl="0" algn="l">
              <a:spcBef>
                <a:spcPts val="0"/>
              </a:spcBef>
              <a:spcAft>
                <a:spcPts val="0"/>
              </a:spcAft>
              <a:buNone/>
            </a:pPr>
            <a:r>
              <a:rPr b="1" lang="ko" sz="1300">
                <a:solidFill>
                  <a:schemeClr val="dk1"/>
                </a:solidFill>
              </a:rPr>
              <a:t>이 후 Ca의 총 유니그램(단어) 수로 나눈다.</a:t>
            </a:r>
            <a:endParaRPr b="1" sz="1300">
              <a:solidFill>
                <a:schemeClr val="dk1"/>
              </a:solidFill>
            </a:endParaRPr>
          </a:p>
          <a:p>
            <a:pPr indent="0" lvl="0" marL="0" rtl="0" algn="l">
              <a:spcBef>
                <a:spcPts val="0"/>
              </a:spcBef>
              <a:spcAft>
                <a:spcPts val="0"/>
              </a:spcAft>
              <a:buNone/>
            </a:pPr>
            <a:r>
              <a:t/>
            </a:r>
            <a:endParaRPr b="1" sz="1300">
              <a:solidFill>
                <a:schemeClr val="dk1"/>
              </a:solidFill>
            </a:endParaRPr>
          </a:p>
        </p:txBody>
      </p:sp>
      <p:sp>
        <p:nvSpPr>
          <p:cNvPr id="305" name="Google Shape;305;p45"/>
          <p:cNvSpPr txBox="1"/>
          <p:nvPr/>
        </p:nvSpPr>
        <p:spPr>
          <a:xfrm>
            <a:off x="276075" y="1928825"/>
            <a:ext cx="8786700" cy="2226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000"/>
              </a:spcBef>
              <a:spcAft>
                <a:spcPts val="0"/>
              </a:spcAft>
              <a:buNone/>
            </a:pPr>
            <a:r>
              <a:rPr lang="ko" sz="1300">
                <a:solidFill>
                  <a:schemeClr val="dk1"/>
                </a:solidFill>
              </a:rPr>
              <a:t>* Ca1 :</a:t>
            </a:r>
            <a:r>
              <a:rPr lang="ko" sz="1300" u="sng">
                <a:solidFill>
                  <a:schemeClr val="dk1"/>
                </a:solidFill>
              </a:rPr>
              <a:t> </a:t>
            </a:r>
            <a:r>
              <a:rPr b="1" lang="ko" sz="1300" u="sng">
                <a:solidFill>
                  <a:srgbClr val="FF0000"/>
                </a:solidFill>
              </a:rPr>
              <a:t>It is</a:t>
            </a:r>
            <a:r>
              <a:rPr lang="ko" sz="1300">
                <a:solidFill>
                  <a:srgbClr val="FF0000"/>
                </a:solidFill>
              </a:rPr>
              <a:t> a guide </a:t>
            </a:r>
            <a:r>
              <a:rPr lang="ko" sz="1300" u="sng">
                <a:solidFill>
                  <a:srgbClr val="FF0000"/>
                </a:solidFill>
              </a:rPr>
              <a:t>to</a:t>
            </a:r>
            <a:r>
              <a:rPr lang="ko" sz="1300">
                <a:solidFill>
                  <a:srgbClr val="FF0000"/>
                </a:solidFill>
              </a:rPr>
              <a:t> action</a:t>
            </a:r>
            <a:r>
              <a:rPr b="1" lang="ko" sz="1300">
                <a:solidFill>
                  <a:schemeClr val="dk1"/>
                </a:solidFill>
              </a:rPr>
              <a:t> which</a:t>
            </a:r>
            <a:r>
              <a:rPr lang="ko" sz="1300">
                <a:solidFill>
                  <a:srgbClr val="FF0000"/>
                </a:solidFill>
              </a:rPr>
              <a:t> ensures that</a:t>
            </a:r>
            <a:r>
              <a:rPr lang="ko" sz="1300" u="sng">
                <a:solidFill>
                  <a:srgbClr val="FF0000"/>
                </a:solidFill>
              </a:rPr>
              <a:t> the</a:t>
            </a:r>
            <a:r>
              <a:rPr lang="ko" sz="1300">
                <a:solidFill>
                  <a:srgbClr val="FF0000"/>
                </a:solidFill>
              </a:rPr>
              <a:t> military</a:t>
            </a:r>
            <a:r>
              <a:rPr lang="ko" sz="1300" u="sng">
                <a:solidFill>
                  <a:schemeClr val="dk1"/>
                </a:solidFill>
              </a:rPr>
              <a:t> </a:t>
            </a:r>
            <a:r>
              <a:rPr b="1" lang="ko" sz="1300" u="sng">
                <a:solidFill>
                  <a:schemeClr val="dk1"/>
                </a:solidFill>
              </a:rPr>
              <a:t>always</a:t>
            </a:r>
            <a:r>
              <a:rPr lang="ko" sz="1300">
                <a:solidFill>
                  <a:schemeClr val="dk1"/>
                </a:solidFill>
              </a:rPr>
              <a:t> obeys</a:t>
            </a:r>
            <a:r>
              <a:rPr b="1" lang="ko" sz="1300">
                <a:solidFill>
                  <a:schemeClr val="dk1"/>
                </a:solidFill>
              </a:rPr>
              <a:t> </a:t>
            </a:r>
            <a:r>
              <a:rPr b="1" lang="ko" sz="1300" u="sng">
                <a:solidFill>
                  <a:srgbClr val="FF0000"/>
                </a:solidFill>
              </a:rPr>
              <a:t>the</a:t>
            </a:r>
            <a:r>
              <a:rPr b="1" lang="ko" sz="1300">
                <a:solidFill>
                  <a:schemeClr val="dk1"/>
                </a:solidFill>
              </a:rPr>
              <a:t> </a:t>
            </a:r>
            <a:r>
              <a:rPr lang="ko" sz="1300">
                <a:solidFill>
                  <a:srgbClr val="FF0000"/>
                </a:solidFill>
              </a:rPr>
              <a:t>commands</a:t>
            </a:r>
            <a:r>
              <a:rPr lang="ko" sz="1300" u="sng">
                <a:solidFill>
                  <a:schemeClr val="dk1"/>
                </a:solidFill>
              </a:rPr>
              <a:t> </a:t>
            </a:r>
            <a:r>
              <a:rPr b="1" lang="ko" sz="1300" u="sng">
                <a:solidFill>
                  <a:schemeClr val="dk1"/>
                </a:solidFill>
              </a:rPr>
              <a:t>of </a:t>
            </a:r>
            <a:r>
              <a:rPr b="1" lang="ko" sz="1300" u="sng">
                <a:solidFill>
                  <a:srgbClr val="FF0000"/>
                </a:solidFill>
              </a:rPr>
              <a:t>the party</a:t>
            </a:r>
            <a:r>
              <a:rPr lang="ko" sz="1300">
                <a:solidFill>
                  <a:schemeClr val="dk1"/>
                </a:solidFill>
              </a:rPr>
              <a:t>.</a:t>
            </a:r>
            <a:endParaRPr sz="1300">
              <a:solidFill>
                <a:schemeClr val="dk1"/>
              </a:solidFill>
            </a:endParaRPr>
          </a:p>
          <a:p>
            <a:pPr indent="0" lvl="0" marL="0" rtl="0" algn="l">
              <a:lnSpc>
                <a:spcPct val="120000"/>
              </a:lnSpc>
              <a:spcBef>
                <a:spcPts val="1000"/>
              </a:spcBef>
              <a:spcAft>
                <a:spcPts val="0"/>
              </a:spcAft>
              <a:buNone/>
            </a:pPr>
            <a:r>
              <a:rPr lang="ko" sz="1300">
                <a:solidFill>
                  <a:schemeClr val="dk1"/>
                </a:solidFill>
              </a:rPr>
              <a:t>⁠* Ca2 : </a:t>
            </a:r>
            <a:r>
              <a:rPr b="1" lang="ko" sz="1300" u="sng">
                <a:solidFill>
                  <a:srgbClr val="FF0000"/>
                </a:solidFill>
              </a:rPr>
              <a:t>It is</a:t>
            </a:r>
            <a:r>
              <a:rPr lang="ko" sz="1300">
                <a:solidFill>
                  <a:srgbClr val="FF0000"/>
                </a:solidFill>
              </a:rPr>
              <a:t> </a:t>
            </a:r>
            <a:r>
              <a:rPr lang="ko" sz="1300" u="sng">
                <a:solidFill>
                  <a:srgbClr val="FF0000"/>
                </a:solidFill>
              </a:rPr>
              <a:t>to</a:t>
            </a:r>
            <a:r>
              <a:rPr lang="ko" sz="1300" u="sng">
                <a:solidFill>
                  <a:schemeClr val="dk1"/>
                </a:solidFill>
              </a:rPr>
              <a:t> </a:t>
            </a:r>
            <a:r>
              <a:rPr lang="ko" sz="1300">
                <a:solidFill>
                  <a:schemeClr val="dk1"/>
                </a:solidFill>
              </a:rPr>
              <a:t>insure </a:t>
            </a:r>
            <a:r>
              <a:rPr b="1" lang="ko" sz="1300" u="sng">
                <a:solidFill>
                  <a:srgbClr val="FF0000"/>
                </a:solidFill>
              </a:rPr>
              <a:t>the</a:t>
            </a:r>
            <a:r>
              <a:rPr lang="ko" sz="1300">
                <a:solidFill>
                  <a:schemeClr val="dk1"/>
                </a:solidFill>
              </a:rPr>
              <a:t> troops </a:t>
            </a:r>
            <a:r>
              <a:rPr lang="ko" sz="1300">
                <a:solidFill>
                  <a:srgbClr val="FF0000"/>
                </a:solidFill>
              </a:rPr>
              <a:t>forever</a:t>
            </a:r>
            <a:r>
              <a:rPr lang="ko" sz="1300">
                <a:solidFill>
                  <a:schemeClr val="dk1"/>
                </a:solidFill>
              </a:rPr>
              <a:t> hearing </a:t>
            </a:r>
            <a:r>
              <a:rPr b="1" lang="ko" sz="1300" u="sng">
                <a:solidFill>
                  <a:srgbClr val="FF0000"/>
                </a:solidFill>
              </a:rPr>
              <a:t>the</a:t>
            </a:r>
            <a:r>
              <a:rPr lang="ko" sz="1300">
                <a:solidFill>
                  <a:schemeClr val="dk1"/>
                </a:solidFill>
              </a:rPr>
              <a:t> activity guidebook </a:t>
            </a:r>
            <a:r>
              <a:rPr lang="ko" sz="1300">
                <a:solidFill>
                  <a:srgbClr val="FF0000"/>
                </a:solidFill>
              </a:rPr>
              <a:t>that </a:t>
            </a:r>
            <a:r>
              <a:rPr b="1" lang="ko" sz="1300" u="sng">
                <a:solidFill>
                  <a:srgbClr val="FF0000"/>
                </a:solidFill>
              </a:rPr>
              <a:t>party</a:t>
            </a:r>
            <a:r>
              <a:rPr lang="ko" sz="1300">
                <a:solidFill>
                  <a:schemeClr val="dk1"/>
                </a:solidFill>
              </a:rPr>
              <a:t> direct.</a:t>
            </a:r>
            <a:endParaRPr sz="1300">
              <a:solidFill>
                <a:schemeClr val="dk1"/>
              </a:solidFill>
            </a:endParaRPr>
          </a:p>
          <a:p>
            <a:pPr indent="0" lvl="0" marL="0" rtl="0" algn="l">
              <a:lnSpc>
                <a:spcPct val="120000"/>
              </a:lnSpc>
              <a:spcBef>
                <a:spcPts val="1000"/>
              </a:spcBef>
              <a:spcAft>
                <a:spcPts val="0"/>
              </a:spcAft>
              <a:buNone/>
            </a:pPr>
            <a:r>
              <a:rPr lang="ko" sz="1300">
                <a:solidFill>
                  <a:schemeClr val="dk1"/>
                </a:solidFill>
              </a:rPr>
              <a:t>⁠</a:t>
            </a:r>
            <a:endParaRPr sz="1300">
              <a:solidFill>
                <a:schemeClr val="dk1"/>
              </a:solidFill>
            </a:endParaRPr>
          </a:p>
          <a:p>
            <a:pPr indent="0" lvl="0" marL="0" rtl="0" algn="l">
              <a:lnSpc>
                <a:spcPct val="120000"/>
              </a:lnSpc>
              <a:spcBef>
                <a:spcPts val="1000"/>
              </a:spcBef>
              <a:spcAft>
                <a:spcPts val="0"/>
              </a:spcAft>
              <a:buNone/>
            </a:pPr>
            <a:r>
              <a:rPr lang="ko" sz="1300">
                <a:solidFill>
                  <a:schemeClr val="dk1"/>
                </a:solidFill>
              </a:rPr>
              <a:t>⁠*</a:t>
            </a:r>
            <a:r>
              <a:rPr lang="ko" sz="1300">
                <a:solidFill>
                  <a:srgbClr val="FF0000"/>
                </a:solidFill>
              </a:rPr>
              <a:t> Ref1</a:t>
            </a:r>
            <a:r>
              <a:rPr lang="ko" sz="1300">
                <a:solidFill>
                  <a:schemeClr val="dk1"/>
                </a:solidFill>
              </a:rPr>
              <a:t> : It is a guide to action that ensures that the military will forever heed Party commands.</a:t>
            </a:r>
            <a:endParaRPr sz="1300">
              <a:solidFill>
                <a:schemeClr val="dk1"/>
              </a:solidFill>
            </a:endParaRPr>
          </a:p>
          <a:p>
            <a:pPr indent="0" lvl="0" marL="0" rtl="0" algn="l">
              <a:lnSpc>
                <a:spcPct val="120000"/>
              </a:lnSpc>
              <a:spcBef>
                <a:spcPts val="1000"/>
              </a:spcBef>
              <a:spcAft>
                <a:spcPts val="0"/>
              </a:spcAft>
              <a:buNone/>
            </a:pPr>
            <a:r>
              <a:rPr lang="ko" sz="1300">
                <a:solidFill>
                  <a:schemeClr val="dk1"/>
                </a:solidFill>
              </a:rPr>
              <a:t>⁠* </a:t>
            </a:r>
            <a:r>
              <a:rPr b="1" lang="ko" sz="1300">
                <a:solidFill>
                  <a:schemeClr val="dk1"/>
                </a:solidFill>
              </a:rPr>
              <a:t>Ref2</a:t>
            </a:r>
            <a:r>
              <a:rPr lang="ko" sz="1300">
                <a:solidFill>
                  <a:schemeClr val="dk1"/>
                </a:solidFill>
              </a:rPr>
              <a:t> : It is the guiding principle which guarantees the military forces always being under the command of the Party.</a:t>
            </a:r>
            <a:endParaRPr sz="1300">
              <a:solidFill>
                <a:schemeClr val="dk1"/>
              </a:solidFill>
            </a:endParaRPr>
          </a:p>
          <a:p>
            <a:pPr indent="0" lvl="0" marL="0" rtl="0" algn="l">
              <a:lnSpc>
                <a:spcPct val="120000"/>
              </a:lnSpc>
              <a:spcBef>
                <a:spcPts val="1000"/>
              </a:spcBef>
              <a:spcAft>
                <a:spcPts val="1000"/>
              </a:spcAft>
              <a:buNone/>
            </a:pPr>
            <a:r>
              <a:rPr lang="ko" sz="1300">
                <a:solidFill>
                  <a:schemeClr val="dk1"/>
                </a:solidFill>
              </a:rPr>
              <a:t>⁠* </a:t>
            </a:r>
            <a:r>
              <a:rPr lang="ko" sz="1300" u="sng">
                <a:solidFill>
                  <a:schemeClr val="dk1"/>
                </a:solidFill>
              </a:rPr>
              <a:t>Ref3</a:t>
            </a:r>
            <a:r>
              <a:rPr lang="ko" sz="1300">
                <a:solidFill>
                  <a:schemeClr val="dk1"/>
                </a:solidFill>
              </a:rPr>
              <a:t> : It is the practical guide for the army always to heed the directions of the party.</a:t>
            </a:r>
            <a:endParaRPr sz="1300">
              <a:solidFill>
                <a:schemeClr val="dk1"/>
              </a:solidFill>
            </a:endParaRPr>
          </a:p>
        </p:txBody>
      </p:sp>
      <p:pic>
        <p:nvPicPr>
          <p:cNvPr id="306" name="Google Shape;306;p45"/>
          <p:cNvPicPr preferRelativeResize="0"/>
          <p:nvPr/>
        </p:nvPicPr>
        <p:blipFill>
          <a:blip r:embed="rId3">
            <a:alphaModFix/>
          </a:blip>
          <a:stretch>
            <a:fillRect/>
          </a:stretch>
        </p:blipFill>
        <p:spPr>
          <a:xfrm>
            <a:off x="2080975" y="4227000"/>
            <a:ext cx="4982025" cy="806182"/>
          </a:xfrm>
          <a:prstGeom prst="rect">
            <a:avLst/>
          </a:prstGeom>
          <a:noFill/>
          <a:ln>
            <a:noFill/>
          </a:ln>
        </p:spPr>
      </p:pic>
      <p:sp>
        <p:nvSpPr>
          <p:cNvPr id="307" name="Google Shape;307;p45"/>
          <p:cNvSpPr txBox="1"/>
          <p:nvPr/>
        </p:nvSpPr>
        <p:spPr>
          <a:xfrm>
            <a:off x="6415525" y="543850"/>
            <a:ext cx="2453700" cy="753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000"/>
              </a:spcBef>
              <a:spcAft>
                <a:spcPts val="0"/>
              </a:spcAft>
              <a:buNone/>
            </a:pPr>
            <a:r>
              <a:rPr lang="ko" sz="1300">
                <a:solidFill>
                  <a:schemeClr val="dk1"/>
                </a:solidFill>
              </a:rPr>
              <a:t>* </a:t>
            </a:r>
            <a:r>
              <a:rPr lang="ko" sz="1300">
                <a:solidFill>
                  <a:schemeClr val="dk1"/>
                </a:solidFill>
              </a:rPr>
              <a:t>Candidate(생성문장) → Ca</a:t>
            </a:r>
            <a:endParaRPr sz="1300">
              <a:solidFill>
                <a:schemeClr val="dk1"/>
              </a:solidFill>
            </a:endParaRPr>
          </a:p>
          <a:p>
            <a:pPr indent="0" lvl="0" marL="0" rtl="0" algn="l">
              <a:lnSpc>
                <a:spcPct val="120000"/>
              </a:lnSpc>
              <a:spcBef>
                <a:spcPts val="1000"/>
              </a:spcBef>
              <a:spcAft>
                <a:spcPts val="1000"/>
              </a:spcAft>
              <a:buNone/>
            </a:pPr>
            <a:r>
              <a:rPr lang="ko" sz="1300">
                <a:solidFill>
                  <a:schemeClr val="dk1"/>
                </a:solidFill>
              </a:rPr>
              <a:t>⁠* Reference(정답문장) → Ref</a:t>
            </a:r>
            <a:endParaRPr sz="1300">
              <a:solidFill>
                <a:schemeClr val="dk1"/>
              </a:solidFill>
            </a:endParaRPr>
          </a:p>
        </p:txBody>
      </p:sp>
      <p:pic>
        <p:nvPicPr>
          <p:cNvPr id="308" name="Google Shape;308;p45"/>
          <p:cNvPicPr preferRelativeResize="0"/>
          <p:nvPr/>
        </p:nvPicPr>
        <p:blipFill>
          <a:blip r:embed="rId4">
            <a:alphaModFix/>
          </a:blip>
          <a:stretch>
            <a:fillRect/>
          </a:stretch>
        </p:blipFill>
        <p:spPr>
          <a:xfrm>
            <a:off x="8066125" y="1795050"/>
            <a:ext cx="361950" cy="619125"/>
          </a:xfrm>
          <a:prstGeom prst="rect">
            <a:avLst/>
          </a:prstGeom>
          <a:noFill/>
          <a:ln>
            <a:noFill/>
          </a:ln>
        </p:spPr>
      </p:pic>
      <p:pic>
        <p:nvPicPr>
          <p:cNvPr id="309" name="Google Shape;309;p45"/>
          <p:cNvPicPr preferRelativeResize="0"/>
          <p:nvPr/>
        </p:nvPicPr>
        <p:blipFill>
          <a:blip r:embed="rId5">
            <a:alphaModFix/>
          </a:blip>
          <a:stretch>
            <a:fillRect/>
          </a:stretch>
        </p:blipFill>
        <p:spPr>
          <a:xfrm>
            <a:off x="6829150" y="2305050"/>
            <a:ext cx="314325" cy="533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6"/>
          <p:cNvSpPr txBox="1"/>
          <p:nvPr/>
        </p:nvSpPr>
        <p:spPr>
          <a:xfrm>
            <a:off x="0" y="0"/>
            <a:ext cx="6263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3F3F3F"/>
                </a:solidFill>
              </a:rPr>
              <a:t>⁠1. 단어 개수 카운트로 측정하기</a:t>
            </a:r>
            <a:endParaRPr b="1" sz="2800">
              <a:solidFill>
                <a:srgbClr val="3F3F3F"/>
              </a:solidFill>
            </a:endParaRPr>
          </a:p>
        </p:txBody>
      </p:sp>
      <p:sp>
        <p:nvSpPr>
          <p:cNvPr id="315" name="Google Shape;315;p46"/>
          <p:cNvSpPr txBox="1"/>
          <p:nvPr/>
        </p:nvSpPr>
        <p:spPr>
          <a:xfrm>
            <a:off x="553875" y="1867350"/>
            <a:ext cx="3099300" cy="1408800"/>
          </a:xfrm>
          <a:prstGeom prst="rect">
            <a:avLst/>
          </a:prstGeom>
          <a:noFill/>
          <a:ln>
            <a:noFill/>
          </a:ln>
        </p:spPr>
        <p:txBody>
          <a:bodyPr anchorCtr="0" anchor="t" bIns="91425" lIns="91425" spcFirstLastPara="1" rIns="91425" wrap="square" tIns="91425">
            <a:spAutoFit/>
          </a:bodyPr>
          <a:lstStyle/>
          <a:p>
            <a:pPr indent="0" lvl="0" marL="0" rtl="0" algn="l">
              <a:lnSpc>
                <a:spcPct val="195000"/>
              </a:lnSpc>
              <a:spcBef>
                <a:spcPts val="900"/>
              </a:spcBef>
              <a:spcAft>
                <a:spcPts val="0"/>
              </a:spcAft>
              <a:buNone/>
            </a:pPr>
            <a:r>
              <a:rPr lang="ko" sz="1300">
                <a:solidFill>
                  <a:srgbClr val="3F3F3F"/>
                </a:solidFill>
              </a:rPr>
              <a:t>*Ca : </a:t>
            </a:r>
            <a:r>
              <a:rPr b="1" lang="ko" sz="1300">
                <a:solidFill>
                  <a:srgbClr val="FF00FF"/>
                </a:solidFill>
              </a:rPr>
              <a:t>the the the the the the the</a:t>
            </a:r>
            <a:endParaRPr b="1" sz="1300">
              <a:solidFill>
                <a:srgbClr val="FF00FF"/>
              </a:solidFill>
            </a:endParaRPr>
          </a:p>
          <a:p>
            <a:pPr indent="0" lvl="0" marL="0" rtl="0" algn="l">
              <a:lnSpc>
                <a:spcPct val="195000"/>
              </a:lnSpc>
              <a:spcBef>
                <a:spcPts val="900"/>
              </a:spcBef>
              <a:spcAft>
                <a:spcPts val="0"/>
              </a:spcAft>
              <a:buNone/>
            </a:pPr>
            <a:r>
              <a:rPr lang="ko" sz="1300">
                <a:solidFill>
                  <a:srgbClr val="3F3F3F"/>
                </a:solidFill>
              </a:rPr>
              <a:t>⁠*Ref1 : the cat is on the mat</a:t>
            </a:r>
            <a:endParaRPr sz="1300">
              <a:solidFill>
                <a:srgbClr val="3F3F3F"/>
              </a:solidFill>
            </a:endParaRPr>
          </a:p>
          <a:p>
            <a:pPr indent="0" lvl="0" marL="0" rtl="0" algn="l">
              <a:lnSpc>
                <a:spcPct val="120000"/>
              </a:lnSpc>
              <a:spcBef>
                <a:spcPts val="1000"/>
              </a:spcBef>
              <a:spcAft>
                <a:spcPts val="1000"/>
              </a:spcAft>
              <a:buNone/>
            </a:pPr>
            <a:r>
              <a:rPr lang="ko" sz="1300">
                <a:solidFill>
                  <a:srgbClr val="3F3F3F"/>
                </a:solidFill>
              </a:rPr>
              <a:t>⁠*Ref2 : there is a cat on the mat</a:t>
            </a:r>
            <a:endParaRPr sz="1300">
              <a:solidFill>
                <a:srgbClr val="3F3F3F"/>
              </a:solidFill>
            </a:endParaRPr>
          </a:p>
        </p:txBody>
      </p:sp>
      <p:sp>
        <p:nvSpPr>
          <p:cNvPr id="316" name="Google Shape;316;p46"/>
          <p:cNvSpPr/>
          <p:nvPr/>
        </p:nvSpPr>
        <p:spPr>
          <a:xfrm>
            <a:off x="3967750" y="2371200"/>
            <a:ext cx="829500" cy="401100"/>
          </a:xfrm>
          <a:prstGeom prst="lef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6"/>
          <p:cNvSpPr txBox="1"/>
          <p:nvPr/>
        </p:nvSpPr>
        <p:spPr>
          <a:xfrm>
            <a:off x="5163800" y="2179200"/>
            <a:ext cx="34152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300">
                <a:solidFill>
                  <a:schemeClr val="dk1"/>
                </a:solidFill>
              </a:rPr>
              <a:t>이 예시에서 Ca는 터무니 없는 번역이지만 </a:t>
            </a:r>
            <a:endParaRPr sz="1300">
              <a:solidFill>
                <a:schemeClr val="dk1"/>
              </a:solidFill>
            </a:endParaRPr>
          </a:p>
          <a:p>
            <a:pPr indent="0" lvl="0" marL="0" rtl="0" algn="l">
              <a:spcBef>
                <a:spcPts val="0"/>
              </a:spcBef>
              <a:spcAft>
                <a:spcPts val="0"/>
              </a:spcAft>
              <a:buNone/>
            </a:pPr>
            <a:r>
              <a:rPr b="1" lang="ko" sz="1300">
                <a:solidFill>
                  <a:schemeClr val="dk1"/>
                </a:solidFill>
              </a:rPr>
              <a:t>유니그램 정밀도</a:t>
            </a:r>
            <a:r>
              <a:rPr lang="ko" sz="1300">
                <a:solidFill>
                  <a:schemeClr val="dk1"/>
                </a:solidFill>
              </a:rPr>
              <a:t>에 따르면</a:t>
            </a:r>
            <a:r>
              <a:rPr b="1" lang="ko" sz="1300">
                <a:solidFill>
                  <a:schemeClr val="dk1"/>
                </a:solidFill>
              </a:rPr>
              <a:t> </a:t>
            </a:r>
            <a:r>
              <a:rPr lang="ko" sz="1300">
                <a:solidFill>
                  <a:schemeClr val="dk1"/>
                </a:solidFill>
              </a:rPr>
              <a:t>7/7=1</a:t>
            </a:r>
            <a:r>
              <a:rPr lang="ko" sz="1300">
                <a:solidFill>
                  <a:schemeClr val="dk1"/>
                </a:solidFill>
              </a:rPr>
              <a:t>이라는</a:t>
            </a:r>
            <a:r>
              <a:rPr b="1" lang="ko" sz="1300">
                <a:solidFill>
                  <a:schemeClr val="dk1"/>
                </a:solidFill>
              </a:rPr>
              <a:t> </a:t>
            </a:r>
            <a:endParaRPr b="1" sz="1300">
              <a:solidFill>
                <a:schemeClr val="dk1"/>
              </a:solidFill>
            </a:endParaRPr>
          </a:p>
          <a:p>
            <a:pPr indent="0" lvl="0" marL="0" rtl="0" algn="l">
              <a:spcBef>
                <a:spcPts val="0"/>
              </a:spcBef>
              <a:spcAft>
                <a:spcPts val="0"/>
              </a:spcAft>
              <a:buNone/>
            </a:pPr>
            <a:r>
              <a:rPr b="1" lang="ko" sz="1300">
                <a:solidFill>
                  <a:schemeClr val="dk1"/>
                </a:solidFill>
              </a:rPr>
              <a:t>최고의 성능 평가</a:t>
            </a:r>
            <a:r>
              <a:rPr lang="ko" sz="1300">
                <a:solidFill>
                  <a:schemeClr val="dk1"/>
                </a:solidFill>
              </a:rPr>
              <a:t>를 받게 된다.</a:t>
            </a:r>
            <a:endParaRPr sz="13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7"/>
          <p:cNvSpPr txBox="1"/>
          <p:nvPr/>
        </p:nvSpPr>
        <p:spPr>
          <a:xfrm>
            <a:off x="0" y="0"/>
            <a:ext cx="4811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ko" sz="2800">
                <a:solidFill>
                  <a:srgbClr val="1C314E"/>
                </a:solidFill>
              </a:rPr>
              <a:t>2. 중복을 제거하여 보정하기</a:t>
            </a:r>
            <a:endParaRPr b="1" sz="2800">
              <a:solidFill>
                <a:srgbClr val="1C314E"/>
              </a:solidFill>
            </a:endParaRPr>
          </a:p>
        </p:txBody>
      </p:sp>
      <p:sp>
        <p:nvSpPr>
          <p:cNvPr id="323" name="Google Shape;323;p47"/>
          <p:cNvSpPr txBox="1"/>
          <p:nvPr/>
        </p:nvSpPr>
        <p:spPr>
          <a:xfrm>
            <a:off x="645450" y="654450"/>
            <a:ext cx="7853100" cy="1490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000"/>
              </a:spcBef>
              <a:spcAft>
                <a:spcPts val="0"/>
              </a:spcAft>
              <a:buNone/>
            </a:pPr>
            <a:r>
              <a:rPr lang="ko" sz="1300">
                <a:solidFill>
                  <a:schemeClr val="dk1"/>
                </a:solidFill>
              </a:rPr>
              <a:t>[</a:t>
            </a:r>
            <a:r>
              <a:rPr lang="ko" sz="1300">
                <a:solidFill>
                  <a:schemeClr val="dk1"/>
                </a:solidFill>
              </a:rPr>
              <a:t>보정]  Ref와 유니그램을 카운트 하는 과정에서 "이미 매칭된 적이 있는지"를 고려</a:t>
            </a:r>
            <a:endParaRPr sz="1300">
              <a:solidFill>
                <a:schemeClr val="dk1"/>
              </a:solidFill>
            </a:endParaRPr>
          </a:p>
          <a:p>
            <a:pPr indent="0" lvl="0" marL="0" rtl="0" algn="l">
              <a:lnSpc>
                <a:spcPct val="120000"/>
              </a:lnSpc>
              <a:spcBef>
                <a:spcPts val="1000"/>
              </a:spcBef>
              <a:spcAft>
                <a:spcPts val="0"/>
              </a:spcAft>
              <a:buNone/>
            </a:pPr>
            <a:r>
              <a:rPr lang="ko" sz="1300">
                <a:solidFill>
                  <a:schemeClr val="dk1"/>
                </a:solidFill>
              </a:rPr>
              <a:t>⁠[방법]</a:t>
            </a:r>
            <a:endParaRPr sz="1300">
              <a:solidFill>
                <a:schemeClr val="dk1"/>
              </a:solidFill>
            </a:endParaRPr>
          </a:p>
          <a:p>
            <a:pPr indent="0" lvl="0" marL="0" rtl="0" algn="l">
              <a:lnSpc>
                <a:spcPct val="120000"/>
              </a:lnSpc>
              <a:spcBef>
                <a:spcPts val="1000"/>
              </a:spcBef>
              <a:spcAft>
                <a:spcPts val="0"/>
              </a:spcAft>
              <a:buNone/>
            </a:pPr>
            <a:r>
              <a:rPr lang="ko" sz="1300">
                <a:solidFill>
                  <a:schemeClr val="dk1"/>
                </a:solidFill>
              </a:rPr>
              <a:t>⁠1. </a:t>
            </a:r>
            <a:r>
              <a:rPr b="1" lang="ko" sz="1300">
                <a:solidFill>
                  <a:schemeClr val="dk1"/>
                </a:solidFill>
              </a:rPr>
              <a:t> Max_Ref_Count 계산 : </a:t>
            </a:r>
            <a:r>
              <a:rPr lang="ko" sz="1300">
                <a:solidFill>
                  <a:schemeClr val="dk1"/>
                </a:solidFill>
              </a:rPr>
              <a:t>유니그램이 하나의 Ref에서 최대 몇 번 등장했는지를 카운트</a:t>
            </a:r>
            <a:endParaRPr sz="1300">
              <a:solidFill>
                <a:schemeClr val="dk1"/>
              </a:solidFill>
            </a:endParaRPr>
          </a:p>
          <a:p>
            <a:pPr indent="0" lvl="0" marL="0" rtl="0" algn="l">
              <a:lnSpc>
                <a:spcPct val="120000"/>
              </a:lnSpc>
              <a:spcBef>
                <a:spcPts val="1000"/>
              </a:spcBef>
              <a:spcAft>
                <a:spcPts val="1000"/>
              </a:spcAft>
              <a:buNone/>
            </a:pPr>
            <a:r>
              <a:rPr lang="ko" sz="1300">
                <a:solidFill>
                  <a:schemeClr val="dk1"/>
                </a:solidFill>
              </a:rPr>
              <a:t>⁠2.  Max_Ref_Count가 기존의 단순 카운트한 값보다 작은 경우에는 이 값을 최종 카운트 값으로 대체</a:t>
            </a:r>
            <a:endParaRPr sz="1300">
              <a:solidFill>
                <a:schemeClr val="dk1"/>
              </a:solidFill>
            </a:endParaRPr>
          </a:p>
        </p:txBody>
      </p:sp>
      <p:pic>
        <p:nvPicPr>
          <p:cNvPr id="324" name="Google Shape;324;p47"/>
          <p:cNvPicPr preferRelativeResize="0"/>
          <p:nvPr/>
        </p:nvPicPr>
        <p:blipFill>
          <a:blip r:embed="rId3">
            <a:alphaModFix/>
          </a:blip>
          <a:stretch>
            <a:fillRect/>
          </a:stretch>
        </p:blipFill>
        <p:spPr>
          <a:xfrm>
            <a:off x="954350" y="2144550"/>
            <a:ext cx="4181475" cy="542925"/>
          </a:xfrm>
          <a:prstGeom prst="rect">
            <a:avLst/>
          </a:prstGeom>
          <a:noFill/>
          <a:ln>
            <a:noFill/>
          </a:ln>
        </p:spPr>
      </p:pic>
      <p:sp>
        <p:nvSpPr>
          <p:cNvPr id="325" name="Google Shape;325;p47"/>
          <p:cNvSpPr/>
          <p:nvPr/>
        </p:nvSpPr>
        <p:spPr>
          <a:xfrm>
            <a:off x="352125" y="2659325"/>
            <a:ext cx="8593200" cy="42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ko" sz="1300">
                <a:solidFill>
                  <a:schemeClr val="dk1"/>
                </a:solidFill>
                <a:highlight>
                  <a:srgbClr val="FFFFFF"/>
                </a:highlight>
              </a:rPr>
              <a:t>카운트clip를 사용하여 분자를 계산한 정밀도를 </a:t>
            </a:r>
            <a:r>
              <a:rPr b="1" lang="ko" sz="1300">
                <a:solidFill>
                  <a:schemeClr val="dk1"/>
                </a:solidFill>
                <a:highlight>
                  <a:srgbClr val="FFFFFF"/>
                </a:highlight>
              </a:rPr>
              <a:t>보정된 유니그램 정밀도(Modified Unigram Precision)</a:t>
            </a:r>
            <a:r>
              <a:rPr lang="ko" sz="1300">
                <a:solidFill>
                  <a:schemeClr val="dk1"/>
                </a:solidFill>
                <a:highlight>
                  <a:srgbClr val="FFFFFF"/>
                </a:highlight>
              </a:rPr>
              <a:t>라고 한다.</a:t>
            </a:r>
            <a:endParaRPr sz="1300"/>
          </a:p>
        </p:txBody>
      </p:sp>
      <p:pic>
        <p:nvPicPr>
          <p:cNvPr id="326" name="Google Shape;326;p47"/>
          <p:cNvPicPr preferRelativeResize="0"/>
          <p:nvPr/>
        </p:nvPicPr>
        <p:blipFill>
          <a:blip r:embed="rId4">
            <a:alphaModFix/>
          </a:blip>
          <a:stretch>
            <a:fillRect/>
          </a:stretch>
        </p:blipFill>
        <p:spPr>
          <a:xfrm>
            <a:off x="967313" y="3226600"/>
            <a:ext cx="7362825" cy="866775"/>
          </a:xfrm>
          <a:prstGeom prst="rect">
            <a:avLst/>
          </a:prstGeom>
          <a:noFill/>
          <a:ln>
            <a:noFill/>
          </a:ln>
        </p:spPr>
      </p:pic>
      <p:sp>
        <p:nvSpPr>
          <p:cNvPr id="327" name="Google Shape;327;p47"/>
          <p:cNvSpPr txBox="1"/>
          <p:nvPr/>
        </p:nvSpPr>
        <p:spPr>
          <a:xfrm>
            <a:off x="414800" y="4011225"/>
            <a:ext cx="3442500" cy="102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900"/>
              </a:spcBef>
              <a:spcAft>
                <a:spcPts val="0"/>
              </a:spcAft>
              <a:buNone/>
            </a:pPr>
            <a:r>
              <a:rPr lang="ko" sz="1300">
                <a:solidFill>
                  <a:srgbClr val="3F3F3F"/>
                </a:solidFill>
              </a:rPr>
              <a:t>*Ca : </a:t>
            </a:r>
            <a:r>
              <a:rPr b="1" lang="ko" sz="1300">
                <a:solidFill>
                  <a:srgbClr val="FF00FF"/>
                </a:solidFill>
              </a:rPr>
              <a:t>the the the the the the the</a:t>
            </a:r>
            <a:endParaRPr b="1" sz="1300">
              <a:solidFill>
                <a:srgbClr val="FF00FF"/>
              </a:solidFill>
            </a:endParaRPr>
          </a:p>
          <a:p>
            <a:pPr indent="0" lvl="0" marL="0" rtl="0" algn="l">
              <a:lnSpc>
                <a:spcPct val="100000"/>
              </a:lnSpc>
              <a:spcBef>
                <a:spcPts val="900"/>
              </a:spcBef>
              <a:spcAft>
                <a:spcPts val="0"/>
              </a:spcAft>
              <a:buNone/>
            </a:pPr>
            <a:r>
              <a:rPr lang="ko" sz="1300">
                <a:solidFill>
                  <a:srgbClr val="3F3F3F"/>
                </a:solidFill>
              </a:rPr>
              <a:t>⁠*Ref1 : the cat is on the mat</a:t>
            </a:r>
            <a:endParaRPr sz="1300">
              <a:solidFill>
                <a:srgbClr val="3F3F3F"/>
              </a:solidFill>
            </a:endParaRPr>
          </a:p>
          <a:p>
            <a:pPr indent="0" lvl="0" marL="0" rtl="0" algn="l">
              <a:lnSpc>
                <a:spcPct val="100000"/>
              </a:lnSpc>
              <a:spcBef>
                <a:spcPts val="1000"/>
              </a:spcBef>
              <a:spcAft>
                <a:spcPts val="1000"/>
              </a:spcAft>
              <a:buNone/>
            </a:pPr>
            <a:r>
              <a:rPr lang="ko" sz="1300">
                <a:solidFill>
                  <a:srgbClr val="3F3F3F"/>
                </a:solidFill>
              </a:rPr>
              <a:t>⁠*Ref2 : there is a cat on the mat</a:t>
            </a:r>
            <a:endParaRPr/>
          </a:p>
        </p:txBody>
      </p:sp>
      <p:sp>
        <p:nvSpPr>
          <p:cNvPr id="328" name="Google Shape;328;p47"/>
          <p:cNvSpPr/>
          <p:nvPr/>
        </p:nvSpPr>
        <p:spPr>
          <a:xfrm>
            <a:off x="3442375" y="4373475"/>
            <a:ext cx="649800" cy="304200"/>
          </a:xfrm>
          <a:prstGeom prst="lef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7"/>
          <p:cNvSpPr txBox="1"/>
          <p:nvPr/>
        </p:nvSpPr>
        <p:spPr>
          <a:xfrm>
            <a:off x="4403775" y="4233075"/>
            <a:ext cx="4181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300">
                <a:solidFill>
                  <a:schemeClr val="dk1"/>
                </a:solidFill>
              </a:rPr>
              <a:t>Ca의 보정된 유니그램 정밀도는</a:t>
            </a:r>
            <a:r>
              <a:rPr b="1" lang="ko" sz="1300">
                <a:solidFill>
                  <a:schemeClr val="dk1"/>
                </a:solidFill>
              </a:rPr>
              <a:t> 2/7</a:t>
            </a:r>
            <a:br>
              <a:rPr lang="ko" sz="1300">
                <a:solidFill>
                  <a:schemeClr val="dk1"/>
                </a:solidFill>
              </a:rPr>
            </a:br>
            <a:r>
              <a:rPr lang="ko" sz="1300">
                <a:solidFill>
                  <a:schemeClr val="dk1"/>
                </a:solidFill>
              </a:rPr>
              <a:t>(ref1에서 최대 2 번 등장 했음)</a:t>
            </a:r>
            <a:endParaRPr sz="13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8"/>
          <p:cNvSpPr txBox="1"/>
          <p:nvPr/>
        </p:nvSpPr>
        <p:spPr>
          <a:xfrm>
            <a:off x="534600" y="1437975"/>
            <a:ext cx="8074800" cy="684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300"/>
              </a:spcBef>
              <a:spcAft>
                <a:spcPts val="1300"/>
              </a:spcAft>
              <a:buNone/>
            </a:pPr>
            <a:r>
              <a:rPr lang="ko" sz="1300">
                <a:solidFill>
                  <a:schemeClr val="dk1"/>
                </a:solidFill>
              </a:rPr>
              <a:t>Ca1 : It is a guide to action which ensures that the military always obeys the commands of the party.</a:t>
            </a:r>
            <a:br>
              <a:rPr lang="ko" sz="1300">
                <a:solidFill>
                  <a:schemeClr val="dk1"/>
                </a:solidFill>
              </a:rPr>
            </a:br>
            <a:r>
              <a:rPr b="1" lang="ko" sz="1300">
                <a:solidFill>
                  <a:schemeClr val="dk1"/>
                </a:solidFill>
              </a:rPr>
              <a:t>Ca3 : the that military a is It guide ensures which to commands the of action obeys always party the.</a:t>
            </a:r>
            <a:r>
              <a:rPr lang="ko" sz="1300">
                <a:solidFill>
                  <a:schemeClr val="dk1"/>
                </a:solidFill>
              </a:rPr>
              <a:t> </a:t>
            </a:r>
            <a:endParaRPr sz="1300">
              <a:solidFill>
                <a:schemeClr val="dk1"/>
              </a:solidFill>
            </a:endParaRPr>
          </a:p>
        </p:txBody>
      </p:sp>
      <p:sp>
        <p:nvSpPr>
          <p:cNvPr id="335" name="Google Shape;335;p48"/>
          <p:cNvSpPr txBox="1"/>
          <p:nvPr/>
        </p:nvSpPr>
        <p:spPr>
          <a:xfrm>
            <a:off x="0" y="0"/>
            <a:ext cx="4811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2. 중복을 제거하여 보정하기</a:t>
            </a:r>
            <a:endParaRPr b="1" sz="2800">
              <a:solidFill>
                <a:srgbClr val="1C314E"/>
              </a:solidFill>
            </a:endParaRPr>
          </a:p>
        </p:txBody>
      </p:sp>
      <p:sp>
        <p:nvSpPr>
          <p:cNvPr id="336" name="Google Shape;336;p48"/>
          <p:cNvSpPr/>
          <p:nvPr/>
        </p:nvSpPr>
        <p:spPr>
          <a:xfrm>
            <a:off x="4336950" y="2479575"/>
            <a:ext cx="470100" cy="585000"/>
          </a:xfrm>
          <a:prstGeom prst="up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8"/>
          <p:cNvSpPr txBox="1"/>
          <p:nvPr/>
        </p:nvSpPr>
        <p:spPr>
          <a:xfrm>
            <a:off x="1288200" y="3415175"/>
            <a:ext cx="6567600" cy="684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300"/>
              </a:spcBef>
              <a:spcAft>
                <a:spcPts val="1300"/>
              </a:spcAft>
              <a:buNone/>
            </a:pPr>
            <a:r>
              <a:rPr lang="ko" sz="1300">
                <a:solidFill>
                  <a:schemeClr val="dk1"/>
                </a:solidFill>
              </a:rPr>
              <a:t>ca3은 </a:t>
            </a:r>
            <a:r>
              <a:rPr lang="ko" sz="1300">
                <a:solidFill>
                  <a:schemeClr val="dk1"/>
                </a:solidFill>
              </a:rPr>
              <a:t>ca1의 유니그램의 순서를 랜덤으로 섞어 실제 영어 문법에 맞지 않은 문장이지만 보정한 유니그램 정밀도를 적용하면</a:t>
            </a:r>
            <a:r>
              <a:rPr b="1" lang="ko" sz="1300">
                <a:solidFill>
                  <a:schemeClr val="dk1"/>
                </a:solidFill>
              </a:rPr>
              <a:t> ca1과 동일한 정밀도가 나온다</a:t>
            </a:r>
            <a:r>
              <a:rPr lang="ko" sz="1300">
                <a:solidFill>
                  <a:schemeClr val="dk1"/>
                </a:solidFill>
              </a:rPr>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9"/>
          <p:cNvSpPr txBox="1"/>
          <p:nvPr/>
        </p:nvSpPr>
        <p:spPr>
          <a:xfrm>
            <a:off x="0" y="0"/>
            <a:ext cx="792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3. 순서를 고려하기 위해 n-gram으로 확장하기</a:t>
            </a:r>
            <a:endParaRPr b="1" sz="2800">
              <a:solidFill>
                <a:srgbClr val="1C314E"/>
              </a:solidFill>
            </a:endParaRPr>
          </a:p>
        </p:txBody>
      </p:sp>
      <p:sp>
        <p:nvSpPr>
          <p:cNvPr id="343" name="Google Shape;343;p49"/>
          <p:cNvSpPr txBox="1"/>
          <p:nvPr/>
        </p:nvSpPr>
        <p:spPr>
          <a:xfrm>
            <a:off x="483000" y="746625"/>
            <a:ext cx="8178000" cy="84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ko" sz="1300">
                <a:solidFill>
                  <a:schemeClr val="dk1"/>
                </a:solidFill>
              </a:rPr>
              <a:t>유니그램 정밀도와 같이 각 단어의 빈도수로 접근하는 방법은 단어의 순서를 고려하지 않는다.</a:t>
            </a:r>
            <a:br>
              <a:rPr lang="ko" sz="1300">
                <a:solidFill>
                  <a:schemeClr val="dk1"/>
                </a:solidFill>
              </a:rPr>
            </a:br>
            <a:r>
              <a:rPr lang="ko" sz="1300">
                <a:solidFill>
                  <a:schemeClr val="dk1"/>
                </a:solidFill>
              </a:rPr>
              <a:t>이를 해결하기 위해 </a:t>
            </a:r>
            <a:r>
              <a:rPr lang="ko" sz="1300">
                <a:solidFill>
                  <a:schemeClr val="dk1"/>
                </a:solidFill>
              </a:rPr>
              <a:t>n-gram을 이용한 정밀도로 확장한다. (n-gram은 bigram, trigram, 4-gram등을 포함) </a:t>
            </a:r>
            <a:endParaRPr sz="1300">
              <a:solidFill>
                <a:schemeClr val="dk1"/>
              </a:solidFill>
            </a:endParaRPr>
          </a:p>
          <a:p>
            <a:pPr indent="0" lvl="0" marL="0" rtl="0" algn="ctr">
              <a:lnSpc>
                <a:spcPct val="115000"/>
              </a:lnSpc>
              <a:spcBef>
                <a:spcPts val="0"/>
              </a:spcBef>
              <a:spcAft>
                <a:spcPts val="0"/>
              </a:spcAft>
              <a:buNone/>
            </a:pPr>
            <a:r>
              <a:rPr lang="ko" sz="1300">
                <a:solidFill>
                  <a:schemeClr val="dk1"/>
                </a:solidFill>
              </a:rPr>
              <a:t>n-gram은 n개의 연속적인 단어 나열</a:t>
            </a:r>
            <a:endParaRPr sz="1300">
              <a:solidFill>
                <a:schemeClr val="dk1"/>
              </a:solidFill>
            </a:endParaRPr>
          </a:p>
        </p:txBody>
      </p:sp>
      <p:sp>
        <p:nvSpPr>
          <p:cNvPr id="344" name="Google Shape;344;p49"/>
          <p:cNvSpPr txBox="1"/>
          <p:nvPr/>
        </p:nvSpPr>
        <p:spPr>
          <a:xfrm>
            <a:off x="0" y="1887325"/>
            <a:ext cx="3000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1700">
                <a:solidFill>
                  <a:srgbClr val="1C314E"/>
                </a:solidFill>
              </a:rPr>
              <a:t>Bigram 예시</a:t>
            </a:r>
            <a:endParaRPr b="1" sz="1700">
              <a:solidFill>
                <a:srgbClr val="1C314E"/>
              </a:solidFill>
            </a:endParaRPr>
          </a:p>
        </p:txBody>
      </p:sp>
      <p:sp>
        <p:nvSpPr>
          <p:cNvPr id="345" name="Google Shape;345;p49"/>
          <p:cNvSpPr txBox="1"/>
          <p:nvPr/>
        </p:nvSpPr>
        <p:spPr>
          <a:xfrm>
            <a:off x="483000" y="2815750"/>
            <a:ext cx="2923800" cy="1605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300"/>
              </a:spcBef>
              <a:spcAft>
                <a:spcPts val="0"/>
              </a:spcAft>
              <a:buNone/>
            </a:pPr>
            <a:r>
              <a:rPr lang="ko" sz="1300">
                <a:solidFill>
                  <a:schemeClr val="dk1"/>
                </a:solidFill>
              </a:rPr>
              <a:t>Ca1 : the the the the the the the</a:t>
            </a:r>
            <a:endParaRPr sz="1300">
              <a:solidFill>
                <a:schemeClr val="dk1"/>
              </a:solidFill>
            </a:endParaRPr>
          </a:p>
          <a:p>
            <a:pPr indent="0" lvl="0" marL="0" rtl="0" algn="l">
              <a:lnSpc>
                <a:spcPct val="120000"/>
              </a:lnSpc>
              <a:spcBef>
                <a:spcPts val="1300"/>
              </a:spcBef>
              <a:spcAft>
                <a:spcPts val="0"/>
              </a:spcAft>
              <a:buNone/>
            </a:pPr>
            <a:r>
              <a:rPr lang="ko" sz="1300">
                <a:solidFill>
                  <a:schemeClr val="dk1"/>
                </a:solidFill>
              </a:rPr>
              <a:t>⁠Ca2 : </a:t>
            </a:r>
            <a:r>
              <a:rPr lang="ko" sz="1300" u="sng">
                <a:solidFill>
                  <a:schemeClr val="dk1"/>
                </a:solidFill>
              </a:rPr>
              <a:t>the </a:t>
            </a:r>
            <a:r>
              <a:rPr lang="ko" sz="1300" u="sng">
                <a:solidFill>
                  <a:srgbClr val="FF0000"/>
                </a:solidFill>
              </a:rPr>
              <a:t>cat</a:t>
            </a:r>
            <a:r>
              <a:rPr lang="ko" sz="1300">
                <a:solidFill>
                  <a:srgbClr val="FF0000"/>
                </a:solidFill>
              </a:rPr>
              <a:t> </a:t>
            </a:r>
            <a:r>
              <a:rPr b="1" lang="ko" sz="1300">
                <a:solidFill>
                  <a:srgbClr val="FF0000"/>
                </a:solidFill>
              </a:rPr>
              <a:t>the</a:t>
            </a:r>
            <a:r>
              <a:rPr b="1" lang="ko" sz="1300">
                <a:solidFill>
                  <a:schemeClr val="dk1"/>
                </a:solidFill>
              </a:rPr>
              <a:t> </a:t>
            </a:r>
            <a:r>
              <a:rPr b="1" lang="ko" sz="1300" strike="sngStrike">
                <a:solidFill>
                  <a:schemeClr val="dk1"/>
                </a:solidFill>
              </a:rPr>
              <a:t>cat</a:t>
            </a:r>
            <a:r>
              <a:rPr lang="ko" sz="1300" strike="sngStrike">
                <a:solidFill>
                  <a:schemeClr val="dk1"/>
                </a:solidFill>
              </a:rPr>
              <a:t> </a:t>
            </a:r>
            <a:r>
              <a:rPr lang="ko" sz="1300" strike="sngStrike">
                <a:solidFill>
                  <a:srgbClr val="00B050"/>
                </a:solidFill>
              </a:rPr>
              <a:t>on</a:t>
            </a:r>
            <a:r>
              <a:rPr lang="ko" sz="1300">
                <a:solidFill>
                  <a:srgbClr val="00B050"/>
                </a:solidFill>
              </a:rPr>
              <a:t> </a:t>
            </a:r>
            <a:r>
              <a:rPr lang="ko" sz="1300" u="sng">
                <a:solidFill>
                  <a:srgbClr val="00B050"/>
                </a:solidFill>
              </a:rPr>
              <a:t>the</a:t>
            </a:r>
            <a:r>
              <a:rPr lang="ko" sz="1300" u="sng">
                <a:solidFill>
                  <a:schemeClr val="dk1"/>
                </a:solidFill>
              </a:rPr>
              <a:t> mat</a:t>
            </a:r>
            <a:endParaRPr sz="1300" u="sng">
              <a:solidFill>
                <a:schemeClr val="dk1"/>
              </a:solidFill>
            </a:endParaRPr>
          </a:p>
          <a:p>
            <a:pPr indent="0" lvl="0" marL="0" rtl="0" algn="l">
              <a:lnSpc>
                <a:spcPct val="120000"/>
              </a:lnSpc>
              <a:spcBef>
                <a:spcPts val="1300"/>
              </a:spcBef>
              <a:spcAft>
                <a:spcPts val="0"/>
              </a:spcAft>
              <a:buNone/>
            </a:pPr>
            <a:r>
              <a:rPr lang="ko" sz="1300">
                <a:solidFill>
                  <a:schemeClr val="dk1"/>
                </a:solidFill>
              </a:rPr>
              <a:t>⁠Ref1 : </a:t>
            </a:r>
            <a:r>
              <a:rPr lang="ko" sz="1300">
                <a:solidFill>
                  <a:srgbClr val="1FADCC"/>
                </a:solidFill>
              </a:rPr>
              <a:t>the cat</a:t>
            </a:r>
            <a:r>
              <a:rPr lang="ko" sz="1300">
                <a:solidFill>
                  <a:schemeClr val="dk1"/>
                </a:solidFill>
              </a:rPr>
              <a:t> is </a:t>
            </a:r>
            <a:r>
              <a:rPr lang="ko" sz="1300">
                <a:solidFill>
                  <a:srgbClr val="EB757B"/>
                </a:solidFill>
              </a:rPr>
              <a:t>on </a:t>
            </a:r>
            <a:r>
              <a:rPr lang="ko" sz="1300" u="sng">
                <a:solidFill>
                  <a:srgbClr val="EB757B"/>
                </a:solidFill>
              </a:rPr>
              <a:t>the</a:t>
            </a:r>
            <a:r>
              <a:rPr lang="ko" sz="1300" u="sng">
                <a:solidFill>
                  <a:schemeClr val="dk1"/>
                </a:solidFill>
              </a:rPr>
              <a:t> mat</a:t>
            </a:r>
            <a:endParaRPr sz="1300" u="sng">
              <a:solidFill>
                <a:schemeClr val="dk1"/>
              </a:solidFill>
            </a:endParaRPr>
          </a:p>
          <a:p>
            <a:pPr indent="0" lvl="0" marL="0" rtl="0" algn="l">
              <a:lnSpc>
                <a:spcPct val="120000"/>
              </a:lnSpc>
              <a:spcBef>
                <a:spcPts val="1300"/>
              </a:spcBef>
              <a:spcAft>
                <a:spcPts val="1300"/>
              </a:spcAft>
              <a:buNone/>
            </a:pPr>
            <a:r>
              <a:rPr lang="ko" sz="1300">
                <a:solidFill>
                  <a:schemeClr val="dk1"/>
                </a:solidFill>
              </a:rPr>
              <a:t>⁠Ref2 : there is a </a:t>
            </a:r>
            <a:r>
              <a:rPr lang="ko" sz="1300">
                <a:solidFill>
                  <a:srgbClr val="92D050"/>
                </a:solidFill>
              </a:rPr>
              <a:t>cat</a:t>
            </a:r>
            <a:r>
              <a:rPr b="1" lang="ko" sz="1300">
                <a:solidFill>
                  <a:srgbClr val="92D050"/>
                </a:solidFill>
              </a:rPr>
              <a:t> on</a:t>
            </a:r>
            <a:r>
              <a:rPr b="1" lang="ko" sz="1300">
                <a:solidFill>
                  <a:schemeClr val="dk1"/>
                </a:solidFill>
              </a:rPr>
              <a:t> </a:t>
            </a:r>
            <a:r>
              <a:rPr b="1" lang="ko" sz="1300" u="sng">
                <a:solidFill>
                  <a:schemeClr val="dk1"/>
                </a:solidFill>
              </a:rPr>
              <a:t>the</a:t>
            </a:r>
            <a:r>
              <a:rPr lang="ko" sz="1300" u="sng">
                <a:solidFill>
                  <a:schemeClr val="dk1"/>
                </a:solidFill>
              </a:rPr>
              <a:t> mat</a:t>
            </a:r>
            <a:endParaRPr sz="1300" u="sng">
              <a:solidFill>
                <a:schemeClr val="dk1"/>
              </a:solidFill>
            </a:endParaRPr>
          </a:p>
        </p:txBody>
      </p:sp>
      <p:pic>
        <p:nvPicPr>
          <p:cNvPr id="346" name="Google Shape;346;p49"/>
          <p:cNvPicPr preferRelativeResize="0"/>
          <p:nvPr/>
        </p:nvPicPr>
        <p:blipFill>
          <a:blip r:embed="rId3">
            <a:alphaModFix/>
          </a:blip>
          <a:stretch>
            <a:fillRect/>
          </a:stretch>
        </p:blipFill>
        <p:spPr>
          <a:xfrm>
            <a:off x="3732750" y="2883924"/>
            <a:ext cx="4973375" cy="1271900"/>
          </a:xfrm>
          <a:prstGeom prst="rect">
            <a:avLst/>
          </a:prstGeom>
          <a:noFill/>
          <a:ln>
            <a:noFill/>
          </a:ln>
        </p:spPr>
      </p:pic>
      <p:pic>
        <p:nvPicPr>
          <p:cNvPr id="347" name="Google Shape;347;p49"/>
          <p:cNvPicPr preferRelativeResize="0"/>
          <p:nvPr/>
        </p:nvPicPr>
        <p:blipFill>
          <a:blip r:embed="rId4">
            <a:alphaModFix/>
          </a:blip>
          <a:stretch>
            <a:fillRect/>
          </a:stretch>
        </p:blipFill>
        <p:spPr>
          <a:xfrm>
            <a:off x="3649725" y="4421038"/>
            <a:ext cx="2209800" cy="381000"/>
          </a:xfrm>
          <a:prstGeom prst="rect">
            <a:avLst/>
          </a:prstGeom>
          <a:noFill/>
          <a:ln>
            <a:noFill/>
          </a:ln>
        </p:spPr>
      </p:pic>
      <p:pic>
        <p:nvPicPr>
          <p:cNvPr id="348" name="Google Shape;348;p49"/>
          <p:cNvPicPr preferRelativeResize="0"/>
          <p:nvPr/>
        </p:nvPicPr>
        <p:blipFill>
          <a:blip r:embed="rId5">
            <a:alphaModFix/>
          </a:blip>
          <a:stretch>
            <a:fillRect/>
          </a:stretch>
        </p:blipFill>
        <p:spPr>
          <a:xfrm>
            <a:off x="6239763" y="4425800"/>
            <a:ext cx="2295525" cy="3714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0"/>
          <p:cNvSpPr txBox="1"/>
          <p:nvPr/>
        </p:nvSpPr>
        <p:spPr>
          <a:xfrm>
            <a:off x="0" y="0"/>
            <a:ext cx="882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4. 짧은 문장 길이에 대한 패널티(Brevity Penalty)</a:t>
            </a:r>
            <a:endParaRPr b="1" sz="2800">
              <a:solidFill>
                <a:srgbClr val="1C314E"/>
              </a:solidFill>
            </a:endParaRPr>
          </a:p>
        </p:txBody>
      </p:sp>
      <p:sp>
        <p:nvSpPr>
          <p:cNvPr id="354" name="Google Shape;354;p50"/>
          <p:cNvSpPr txBox="1"/>
          <p:nvPr/>
        </p:nvSpPr>
        <p:spPr>
          <a:xfrm>
            <a:off x="3898350" y="760475"/>
            <a:ext cx="1347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1800">
                <a:solidFill>
                  <a:schemeClr val="dk1"/>
                </a:solidFill>
              </a:rPr>
              <a:t>⁠"it is" (ca)</a:t>
            </a:r>
            <a:endParaRPr b="1" sz="1800">
              <a:solidFill>
                <a:schemeClr val="dk1"/>
              </a:solidFill>
            </a:endParaRPr>
          </a:p>
        </p:txBody>
      </p:sp>
      <p:sp>
        <p:nvSpPr>
          <p:cNvPr id="355" name="Google Shape;355;p50"/>
          <p:cNvSpPr txBox="1"/>
          <p:nvPr/>
        </p:nvSpPr>
        <p:spPr>
          <a:xfrm>
            <a:off x="617850" y="1424125"/>
            <a:ext cx="7908300" cy="1447500"/>
          </a:xfrm>
          <a:prstGeom prst="rect">
            <a:avLst/>
          </a:prstGeom>
          <a:noFill/>
          <a:ln>
            <a:noFill/>
          </a:ln>
        </p:spPr>
        <p:txBody>
          <a:bodyPr anchorCtr="0" anchor="t" bIns="91425" lIns="91425" spcFirstLastPara="1" rIns="91425" wrap="square" tIns="91425">
            <a:spAutoFit/>
          </a:bodyPr>
          <a:lstStyle/>
          <a:p>
            <a:pPr indent="0" lvl="0" marL="0" rtl="0" algn="l">
              <a:lnSpc>
                <a:spcPct val="195000"/>
              </a:lnSpc>
              <a:spcBef>
                <a:spcPts val="1100"/>
              </a:spcBef>
              <a:spcAft>
                <a:spcPts val="0"/>
              </a:spcAft>
              <a:buNone/>
            </a:pPr>
            <a:r>
              <a:rPr lang="ko" sz="1300">
                <a:solidFill>
                  <a:schemeClr val="dk1"/>
                </a:solidFill>
              </a:rPr>
              <a:t>n-gram으로 단어의 순서를 고려한다고 하더라도 Ca의 길이에 BLEU의 점수가 영향을 받을 수 있다.</a:t>
            </a:r>
            <a:endParaRPr sz="1300">
              <a:solidFill>
                <a:schemeClr val="dk1"/>
              </a:solidFill>
            </a:endParaRPr>
          </a:p>
          <a:p>
            <a:pPr indent="0" lvl="0" marL="0" rtl="0" algn="l">
              <a:lnSpc>
                <a:spcPct val="195000"/>
              </a:lnSpc>
              <a:spcBef>
                <a:spcPts val="1100"/>
              </a:spcBef>
              <a:spcAft>
                <a:spcPts val="0"/>
              </a:spcAft>
              <a:buNone/>
            </a:pPr>
            <a:r>
              <a:rPr lang="ko" sz="1300">
                <a:solidFill>
                  <a:schemeClr val="dk1"/>
                </a:solidFill>
              </a:rPr>
              <a:t>제대로 된 번역이 아님에도 문장의 길이가 짧다는 이유로 높은 점수를 받는 상황을 방지하고자, </a:t>
            </a:r>
            <a:endParaRPr sz="1300">
              <a:solidFill>
                <a:schemeClr val="dk1"/>
              </a:solidFill>
            </a:endParaRPr>
          </a:p>
          <a:p>
            <a:pPr indent="0" lvl="0" marL="0" rtl="0" algn="l">
              <a:lnSpc>
                <a:spcPct val="195000"/>
              </a:lnSpc>
              <a:spcBef>
                <a:spcPts val="1100"/>
              </a:spcBef>
              <a:spcAft>
                <a:spcPts val="1100"/>
              </a:spcAft>
              <a:buNone/>
            </a:pPr>
            <a:r>
              <a:rPr b="1" lang="ko" sz="1300">
                <a:solidFill>
                  <a:schemeClr val="dk1"/>
                </a:solidFill>
              </a:rPr>
              <a:t>ca가 ref보다 길이가 짧으면 "브레버리 패널티"를 준다.</a:t>
            </a:r>
            <a:endParaRPr b="1" sz="1800">
              <a:solidFill>
                <a:schemeClr val="dk1"/>
              </a:solidFill>
            </a:endParaRPr>
          </a:p>
        </p:txBody>
      </p:sp>
      <p:pic>
        <p:nvPicPr>
          <p:cNvPr id="356" name="Google Shape;356;p50"/>
          <p:cNvPicPr preferRelativeResize="0"/>
          <p:nvPr/>
        </p:nvPicPr>
        <p:blipFill>
          <a:blip r:embed="rId3">
            <a:alphaModFix/>
          </a:blip>
          <a:stretch>
            <a:fillRect/>
          </a:stretch>
        </p:blipFill>
        <p:spPr>
          <a:xfrm>
            <a:off x="617850" y="3362775"/>
            <a:ext cx="2390775" cy="800100"/>
          </a:xfrm>
          <a:prstGeom prst="rect">
            <a:avLst/>
          </a:prstGeom>
          <a:noFill/>
          <a:ln>
            <a:noFill/>
          </a:ln>
        </p:spPr>
      </p:pic>
      <p:pic>
        <p:nvPicPr>
          <p:cNvPr id="357" name="Google Shape;357;p50"/>
          <p:cNvPicPr preferRelativeResize="0"/>
          <p:nvPr/>
        </p:nvPicPr>
        <p:blipFill>
          <a:blip r:embed="rId4">
            <a:alphaModFix/>
          </a:blip>
          <a:stretch>
            <a:fillRect/>
          </a:stretch>
        </p:blipFill>
        <p:spPr>
          <a:xfrm>
            <a:off x="3539150" y="3493000"/>
            <a:ext cx="3279474" cy="5396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1"/>
          <p:cNvSpPr txBox="1"/>
          <p:nvPr/>
        </p:nvSpPr>
        <p:spPr>
          <a:xfrm>
            <a:off x="0" y="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BLEU Score</a:t>
            </a:r>
            <a:endParaRPr b="1" sz="2800">
              <a:solidFill>
                <a:srgbClr val="1C314E"/>
              </a:solidFill>
            </a:endParaRPr>
          </a:p>
          <a:p>
            <a:pPr indent="0" lvl="0" marL="0" rtl="0" algn="l">
              <a:spcBef>
                <a:spcPts val="0"/>
              </a:spcBef>
              <a:spcAft>
                <a:spcPts val="0"/>
              </a:spcAft>
              <a:buNone/>
            </a:pPr>
            <a:r>
              <a:rPr lang="ko"/>
              <a:t> </a:t>
            </a:r>
            <a:endParaRPr/>
          </a:p>
        </p:txBody>
      </p:sp>
      <p:pic>
        <p:nvPicPr>
          <p:cNvPr id="363" name="Google Shape;363;p51"/>
          <p:cNvPicPr preferRelativeResize="0"/>
          <p:nvPr/>
        </p:nvPicPr>
        <p:blipFill>
          <a:blip r:embed="rId3">
            <a:alphaModFix/>
          </a:blip>
          <a:stretch>
            <a:fillRect/>
          </a:stretch>
        </p:blipFill>
        <p:spPr>
          <a:xfrm>
            <a:off x="2213275" y="686425"/>
            <a:ext cx="4717475" cy="1383425"/>
          </a:xfrm>
          <a:prstGeom prst="rect">
            <a:avLst/>
          </a:prstGeom>
          <a:noFill/>
          <a:ln>
            <a:noFill/>
          </a:ln>
        </p:spPr>
      </p:pic>
      <p:sp>
        <p:nvSpPr>
          <p:cNvPr id="364" name="Google Shape;364;p51"/>
          <p:cNvSpPr txBox="1"/>
          <p:nvPr/>
        </p:nvSpPr>
        <p:spPr>
          <a:xfrm>
            <a:off x="1371438" y="2744450"/>
            <a:ext cx="6540000" cy="915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ko" sz="1150">
                <a:solidFill>
                  <a:schemeClr val="dk1"/>
                </a:solidFill>
                <a:highlight>
                  <a:srgbClr val="FFFFFF"/>
                </a:highlight>
              </a:rPr>
              <a:t>: 각 gram의 보정된 정밀도</a:t>
            </a:r>
            <a:br>
              <a:rPr lang="ko" sz="1150">
                <a:solidFill>
                  <a:schemeClr val="dk1"/>
                </a:solidFill>
                <a:highlight>
                  <a:srgbClr val="FFFFFF"/>
                </a:highlight>
              </a:rPr>
            </a:br>
            <a:r>
              <a:rPr lang="ko" sz="1150">
                <a:solidFill>
                  <a:schemeClr val="dk1"/>
                </a:solidFill>
                <a:highlight>
                  <a:srgbClr val="FFFFFF"/>
                </a:highlight>
              </a:rPr>
              <a:t>: n-gram에서 </a:t>
            </a:r>
            <a:r>
              <a:rPr lang="ko" sz="1250">
                <a:solidFill>
                  <a:schemeClr val="dk1"/>
                </a:solidFill>
                <a:highlight>
                  <a:srgbClr val="FFFFFF"/>
                </a:highlight>
              </a:rPr>
              <a:t>n</a:t>
            </a:r>
            <a:r>
              <a:rPr lang="ko" sz="1150">
                <a:solidFill>
                  <a:schemeClr val="dk1"/>
                </a:solidFill>
                <a:highlight>
                  <a:srgbClr val="FFFFFF"/>
                </a:highlight>
              </a:rPr>
              <a:t>의 최대 숫자입니다. 보통은 4의 값</a:t>
            </a:r>
            <a:br>
              <a:rPr lang="ko" sz="1150">
                <a:solidFill>
                  <a:schemeClr val="dk1"/>
                </a:solidFill>
                <a:highlight>
                  <a:srgbClr val="FFFFFF"/>
                </a:highlight>
              </a:rPr>
            </a:br>
            <a:r>
              <a:rPr lang="ko" sz="1150">
                <a:solidFill>
                  <a:schemeClr val="dk1"/>
                </a:solidFill>
                <a:highlight>
                  <a:srgbClr val="FFFFFF"/>
                </a:highlight>
              </a:rPr>
              <a:t>:각 gram의 보정된 정밀도에 서로 다른 가중치를 줄 수 있습니다. 이 가중치의 합은 1이다.</a:t>
            </a:r>
            <a:endParaRPr sz="1150">
              <a:solidFill>
                <a:schemeClr val="dk1"/>
              </a:solidFill>
              <a:highlight>
                <a:srgbClr val="FFFFFF"/>
              </a:highlight>
            </a:endParaRPr>
          </a:p>
        </p:txBody>
      </p:sp>
      <p:pic>
        <p:nvPicPr>
          <p:cNvPr id="365" name="Google Shape;365;p51"/>
          <p:cNvPicPr preferRelativeResize="0"/>
          <p:nvPr/>
        </p:nvPicPr>
        <p:blipFill>
          <a:blip r:embed="rId4">
            <a:alphaModFix/>
          </a:blip>
          <a:stretch>
            <a:fillRect/>
          </a:stretch>
        </p:blipFill>
        <p:spPr>
          <a:xfrm>
            <a:off x="1085700" y="2773775"/>
            <a:ext cx="285750" cy="857250"/>
          </a:xfrm>
          <a:prstGeom prst="rect">
            <a:avLst/>
          </a:prstGeom>
          <a:noFill/>
          <a:ln>
            <a:noFill/>
          </a:ln>
        </p:spPr>
      </p:pic>
      <p:pic>
        <p:nvPicPr>
          <p:cNvPr id="366" name="Google Shape;366;p51"/>
          <p:cNvPicPr preferRelativeResize="0"/>
          <p:nvPr/>
        </p:nvPicPr>
        <p:blipFill>
          <a:blip r:embed="rId5">
            <a:alphaModFix/>
          </a:blip>
          <a:stretch>
            <a:fillRect/>
          </a:stretch>
        </p:blipFill>
        <p:spPr>
          <a:xfrm>
            <a:off x="5302050" y="2615723"/>
            <a:ext cx="3185350" cy="641725"/>
          </a:xfrm>
          <a:prstGeom prst="rect">
            <a:avLst/>
          </a:prstGeom>
          <a:noFill/>
          <a:ln>
            <a:noFill/>
          </a:ln>
        </p:spPr>
      </p:pic>
      <p:cxnSp>
        <p:nvCxnSpPr>
          <p:cNvPr id="367" name="Google Shape;367;p51"/>
          <p:cNvCxnSpPr/>
          <p:nvPr/>
        </p:nvCxnSpPr>
        <p:spPr>
          <a:xfrm flipH="1" rot="10800000">
            <a:off x="13375" y="1968025"/>
            <a:ext cx="9132600" cy="20700"/>
          </a:xfrm>
          <a:prstGeom prst="straightConnector1">
            <a:avLst/>
          </a:prstGeom>
          <a:noFill/>
          <a:ln cap="flat" cmpd="sng" w="9525">
            <a:solidFill>
              <a:schemeClr val="dk2"/>
            </a:solidFill>
            <a:prstDash val="solid"/>
            <a:round/>
            <a:headEnd len="med" w="med" type="none"/>
            <a:tailEnd len="med" w="med" type="none"/>
          </a:ln>
        </p:spPr>
      </p:cxnSp>
      <p:sp>
        <p:nvSpPr>
          <p:cNvPr id="368" name="Google Shape;368;p51"/>
          <p:cNvSpPr/>
          <p:nvPr/>
        </p:nvSpPr>
        <p:spPr>
          <a:xfrm>
            <a:off x="936325" y="4041350"/>
            <a:ext cx="7286700" cy="52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ko" sz="1800">
                <a:solidFill>
                  <a:schemeClr val="dk1"/>
                </a:solidFill>
              </a:rPr>
              <a:t>bleu score :</a:t>
            </a:r>
            <a:r>
              <a:rPr lang="ko" sz="1500">
                <a:solidFill>
                  <a:schemeClr val="dk1"/>
                </a:solidFill>
              </a:rPr>
              <a:t>1-gram부터 n-gram의 정밀도를 합한 것에 브래버리 패널티를 곱한 값</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0" l="0" r="0" t="0"/>
          <a:stretch/>
        </p:blipFill>
        <p:spPr>
          <a:xfrm>
            <a:off x="1862149" y="895350"/>
            <a:ext cx="6040024" cy="3050349"/>
          </a:xfrm>
          <a:prstGeom prst="rect">
            <a:avLst/>
          </a:prstGeom>
          <a:noFill/>
          <a:ln>
            <a:noFill/>
          </a:ln>
        </p:spPr>
      </p:pic>
      <p:sp>
        <p:nvSpPr>
          <p:cNvPr id="78" name="Google Shape;78;p16"/>
          <p:cNvSpPr txBox="1"/>
          <p:nvPr/>
        </p:nvSpPr>
        <p:spPr>
          <a:xfrm>
            <a:off x="3" y="3945700"/>
            <a:ext cx="8830800" cy="1069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rPr b="1" lang="ko" sz="1300">
                <a:solidFill>
                  <a:schemeClr val="dk1"/>
                </a:solidFill>
                <a:latin typeface="Calibri"/>
                <a:ea typeface="Calibri"/>
                <a:cs typeface="Calibri"/>
                <a:sym typeface="Calibri"/>
              </a:rPr>
              <a:t>-인코더에는 입력으로 어떤 길이의 시퀀스가 들어오든 상관없지</a:t>
            </a:r>
            <a:r>
              <a:rPr b="1" lang="ko" sz="1300">
                <a:solidFill>
                  <a:schemeClr val="dk1"/>
                </a:solidFill>
                <a:latin typeface="Calibri"/>
                <a:ea typeface="Calibri"/>
                <a:cs typeface="Calibri"/>
                <a:sym typeface="Calibri"/>
              </a:rPr>
              <a:t>만, </a:t>
            </a:r>
            <a:r>
              <a:rPr b="1" lang="ko" sz="1300">
                <a:solidFill>
                  <a:schemeClr val="dk1"/>
                </a:solidFill>
                <a:latin typeface="Calibri"/>
                <a:ea typeface="Calibri"/>
                <a:cs typeface="Calibri"/>
                <a:sym typeface="Calibri"/>
              </a:rPr>
              <a:t> 출력으로는 고정 길이의 context vector가 나옴</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rtl="0" algn="l">
              <a:spcBef>
                <a:spcPts val="0"/>
              </a:spcBef>
              <a:spcAft>
                <a:spcPts val="0"/>
              </a:spcAft>
              <a:buNone/>
            </a:pPr>
            <a:r>
              <a:rPr b="1" lang="ko" sz="1300">
                <a:solidFill>
                  <a:schemeClr val="dk1"/>
                </a:solidFill>
                <a:latin typeface="Calibri"/>
                <a:ea typeface="Calibri"/>
                <a:cs typeface="Calibri"/>
                <a:sym typeface="Calibri"/>
              </a:rPr>
              <a:t>-</a:t>
            </a:r>
            <a:r>
              <a:rPr b="1" lang="ko" sz="1300">
                <a:solidFill>
                  <a:schemeClr val="dk1"/>
                </a:solidFill>
                <a:latin typeface="Calibri"/>
                <a:ea typeface="Calibri"/>
                <a:cs typeface="Calibri"/>
                <a:sym typeface="Calibri"/>
              </a:rPr>
              <a:t>즉, Encoder의 역할은 </a:t>
            </a:r>
            <a:r>
              <a:rPr b="1" lang="ko" sz="1300">
                <a:solidFill>
                  <a:schemeClr val="dk1"/>
                </a:solidFill>
              </a:rPr>
              <a:t>하나의 가변길이의 sequence가 들어갔을 때,</a:t>
            </a:r>
            <a:endParaRPr b="1" sz="1300">
              <a:solidFill>
                <a:schemeClr val="dk1"/>
              </a:solidFill>
            </a:endParaRPr>
          </a:p>
          <a:p>
            <a:pPr indent="0" lvl="0" marL="0" rtl="0" algn="l">
              <a:spcBef>
                <a:spcPts val="0"/>
              </a:spcBef>
              <a:spcAft>
                <a:spcPts val="0"/>
              </a:spcAft>
              <a:buClr>
                <a:schemeClr val="dk1"/>
              </a:buClr>
              <a:buFont typeface="Arial"/>
              <a:buNone/>
            </a:pPr>
            <a:r>
              <a:rPr b="1" lang="ko" sz="1300">
                <a:solidFill>
                  <a:schemeClr val="dk1"/>
                </a:solidFill>
              </a:rPr>
              <a:t>입력 sequence를 표현할 수 있는 하나의 고정길이의vector를 만드는 것</a:t>
            </a:r>
            <a:endParaRPr b="1" sz="1300">
              <a:solidFill>
                <a:schemeClr val="dk1"/>
              </a:solidFill>
              <a:latin typeface="Calibri"/>
              <a:ea typeface="Calibri"/>
              <a:cs typeface="Calibri"/>
              <a:sym typeface="Calibri"/>
            </a:endParaRPr>
          </a:p>
        </p:txBody>
      </p:sp>
      <p:sp>
        <p:nvSpPr>
          <p:cNvPr id="79" name="Google Shape;79;p16"/>
          <p:cNvSpPr txBox="1"/>
          <p:nvPr/>
        </p:nvSpPr>
        <p:spPr>
          <a:xfrm>
            <a:off x="6135541" y="549101"/>
            <a:ext cx="69771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ko" sz="1800">
                <a:solidFill>
                  <a:schemeClr val="dk1"/>
                </a:solidFill>
                <a:latin typeface="Calibri"/>
                <a:ea typeface="Calibri"/>
                <a:cs typeface="Calibri"/>
                <a:sym typeface="Calibri"/>
              </a:rPr>
              <a:t>고정길이의 벡터</a:t>
            </a:r>
            <a:endParaRPr b="1" sz="1800">
              <a:solidFill>
                <a:schemeClr val="dk1"/>
              </a:solidFill>
              <a:latin typeface="Calibri"/>
              <a:ea typeface="Calibri"/>
              <a:cs typeface="Calibri"/>
              <a:sym typeface="Calibri"/>
            </a:endParaRPr>
          </a:p>
        </p:txBody>
      </p:sp>
      <p:sp>
        <p:nvSpPr>
          <p:cNvPr id="80" name="Google Shape;80;p16"/>
          <p:cNvSpPr txBox="1"/>
          <p:nvPr/>
        </p:nvSpPr>
        <p:spPr>
          <a:xfrm>
            <a:off x="2090350" y="551193"/>
            <a:ext cx="21042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ko" sz="1800">
                <a:solidFill>
                  <a:schemeClr val="dk1"/>
                </a:solidFill>
                <a:latin typeface="Calibri"/>
                <a:ea typeface="Calibri"/>
                <a:cs typeface="Calibri"/>
                <a:sym typeface="Calibri"/>
              </a:rPr>
              <a:t>가변길이의 시퀀스</a:t>
            </a:r>
            <a:endParaRPr b="1"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52"/>
          <p:cNvPicPr preferRelativeResize="0"/>
          <p:nvPr/>
        </p:nvPicPr>
        <p:blipFill>
          <a:blip r:embed="rId3">
            <a:alphaModFix/>
          </a:blip>
          <a:stretch>
            <a:fillRect/>
          </a:stretch>
        </p:blipFill>
        <p:spPr>
          <a:xfrm>
            <a:off x="152400" y="1009650"/>
            <a:ext cx="8839200" cy="3665034"/>
          </a:xfrm>
          <a:prstGeom prst="rect">
            <a:avLst/>
          </a:prstGeom>
          <a:noFill/>
          <a:ln>
            <a:noFill/>
          </a:ln>
        </p:spPr>
      </p:pic>
      <p:sp>
        <p:nvSpPr>
          <p:cNvPr id="374" name="Google Shape;374;p52"/>
          <p:cNvSpPr txBox="1"/>
          <p:nvPr/>
        </p:nvSpPr>
        <p:spPr>
          <a:xfrm>
            <a:off x="0" y="0"/>
            <a:ext cx="584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2800">
                <a:solidFill>
                  <a:srgbClr val="1C314E"/>
                </a:solidFill>
              </a:rPr>
              <a:t>NLTK를 사용한 BLEU 측정하기</a:t>
            </a:r>
            <a:endParaRPr b="1" sz="2800">
              <a:solidFill>
                <a:srgbClr val="1C314E"/>
              </a:solidFill>
            </a:endParaRPr>
          </a:p>
        </p:txBody>
      </p:sp>
      <p:cxnSp>
        <p:nvCxnSpPr>
          <p:cNvPr id="375" name="Google Shape;375;p52"/>
          <p:cNvCxnSpPr/>
          <p:nvPr/>
        </p:nvCxnSpPr>
        <p:spPr>
          <a:xfrm flipH="1" rot="10800000">
            <a:off x="234600" y="1373475"/>
            <a:ext cx="3173100" cy="6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3"/>
          <p:cNvSpPr txBox="1"/>
          <p:nvPr/>
        </p:nvSpPr>
        <p:spPr>
          <a:xfrm>
            <a:off x="2724000" y="1783475"/>
            <a:ext cx="3696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5000"/>
              <a:t>고맙습니다</a:t>
            </a:r>
            <a:endParaRPr sz="5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rotWithShape="1">
          <a:blip r:embed="rId3">
            <a:alphaModFix/>
          </a:blip>
          <a:srcRect b="0" l="0" r="0" t="0"/>
          <a:stretch/>
        </p:blipFill>
        <p:spPr>
          <a:xfrm>
            <a:off x="1983590" y="1050"/>
            <a:ext cx="5618536" cy="3791950"/>
          </a:xfrm>
          <a:prstGeom prst="rect">
            <a:avLst/>
          </a:prstGeom>
          <a:noFill/>
          <a:ln>
            <a:noFill/>
          </a:ln>
        </p:spPr>
      </p:pic>
      <p:sp>
        <p:nvSpPr>
          <p:cNvPr id="87" name="Google Shape;87;p17"/>
          <p:cNvSpPr/>
          <p:nvPr/>
        </p:nvSpPr>
        <p:spPr>
          <a:xfrm>
            <a:off x="1757825" y="2597845"/>
            <a:ext cx="591600" cy="591600"/>
          </a:xfrm>
          <a:prstGeom prst="donut">
            <a:avLst>
              <a:gd fmla="val 14285" name="adj"/>
            </a:avLst>
          </a:prstGeom>
          <a:solidFill>
            <a:srgbClr val="FF0000"/>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88" name="Google Shape;88;p17"/>
          <p:cNvSpPr/>
          <p:nvPr/>
        </p:nvSpPr>
        <p:spPr>
          <a:xfrm>
            <a:off x="473700" y="4012025"/>
            <a:ext cx="8196600" cy="93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300">
                <a:solidFill>
                  <a:schemeClr val="dk1"/>
                </a:solidFill>
                <a:latin typeface="Calibri"/>
                <a:ea typeface="Calibri"/>
                <a:cs typeface="Calibri"/>
                <a:sym typeface="Calibri"/>
              </a:rPr>
              <a:t>- </a:t>
            </a:r>
            <a:r>
              <a:rPr b="1" lang="ko" sz="1300">
                <a:solidFill>
                  <a:schemeClr val="dk1"/>
                </a:solidFill>
                <a:latin typeface="Calibri"/>
                <a:ea typeface="Calibri"/>
                <a:cs typeface="Calibri"/>
                <a:sym typeface="Calibri"/>
              </a:rPr>
              <a:t>디코더의 구성은 기존의 RNN기반 언어모델과 매우 유사함</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rPr b="1" lang="ko" sz="1300">
                <a:solidFill>
                  <a:schemeClr val="dk1"/>
                </a:solidFill>
                <a:latin typeface="Calibri"/>
                <a:ea typeface="Calibri"/>
                <a:cs typeface="Calibri"/>
                <a:sym typeface="Calibri"/>
              </a:rPr>
              <a:t>-</a:t>
            </a:r>
            <a:r>
              <a:rPr b="1" lang="ko" sz="1300">
                <a:solidFill>
                  <a:schemeClr val="dk1"/>
                </a:solidFill>
                <a:latin typeface="Calibri"/>
                <a:ea typeface="Calibri"/>
                <a:cs typeface="Calibri"/>
                <a:sym typeface="Calibri"/>
              </a:rPr>
              <a:t>한가지 차이가 있다면, 첫번</a:t>
            </a:r>
            <a:r>
              <a:rPr b="1" lang="ko" sz="1300">
                <a:solidFill>
                  <a:schemeClr val="dk1"/>
                </a:solidFill>
                <a:latin typeface="Calibri"/>
                <a:ea typeface="Calibri"/>
                <a:cs typeface="Calibri"/>
                <a:sym typeface="Calibri"/>
              </a:rPr>
              <a:t>째 </a:t>
            </a:r>
            <a:r>
              <a:rPr b="1" lang="ko" sz="1300">
                <a:solidFill>
                  <a:schemeClr val="dk1"/>
                </a:solidFill>
                <a:latin typeface="Calibri"/>
                <a:ea typeface="Calibri"/>
                <a:cs typeface="Calibri"/>
                <a:sym typeface="Calibri"/>
              </a:rPr>
              <a:t>LSTM 셀에서 입력sequence의 압축된 정보인 context vector를 입력으</a:t>
            </a:r>
            <a:r>
              <a:rPr b="1" lang="ko" sz="1300">
                <a:solidFill>
                  <a:schemeClr val="dk1"/>
                </a:solidFill>
                <a:latin typeface="Calibri"/>
                <a:ea typeface="Calibri"/>
                <a:cs typeface="Calibri"/>
                <a:sym typeface="Calibri"/>
              </a:rPr>
              <a:t>로 받음</a:t>
            </a:r>
            <a:endParaRPr b="1" sz="13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8"/>
          <p:cNvPicPr preferRelativeResize="0"/>
          <p:nvPr/>
        </p:nvPicPr>
        <p:blipFill rotWithShape="1">
          <a:blip r:embed="rId3">
            <a:alphaModFix/>
          </a:blip>
          <a:srcRect b="0" l="0" r="0" t="0"/>
          <a:stretch/>
        </p:blipFill>
        <p:spPr>
          <a:xfrm>
            <a:off x="295817" y="628311"/>
            <a:ext cx="3073421" cy="4097893"/>
          </a:xfrm>
          <a:prstGeom prst="rect">
            <a:avLst/>
          </a:prstGeom>
          <a:noFill/>
          <a:ln>
            <a:noFill/>
          </a:ln>
        </p:spPr>
      </p:pic>
      <p:sp>
        <p:nvSpPr>
          <p:cNvPr id="95" name="Google Shape;95;p18"/>
          <p:cNvSpPr/>
          <p:nvPr/>
        </p:nvSpPr>
        <p:spPr>
          <a:xfrm>
            <a:off x="137160" y="3365696"/>
            <a:ext cx="643500" cy="654000"/>
          </a:xfrm>
          <a:prstGeom prst="donut">
            <a:avLst>
              <a:gd fmla="val 14285" name="adj"/>
            </a:avLst>
          </a:prstGeom>
          <a:solidFill>
            <a:srgbClr val="FF0000"/>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96" name="Google Shape;96;p18"/>
          <p:cNvSpPr/>
          <p:nvPr/>
        </p:nvSpPr>
        <p:spPr>
          <a:xfrm>
            <a:off x="3629475" y="3365700"/>
            <a:ext cx="5577300" cy="1038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300">
                <a:solidFill>
                  <a:schemeClr val="dk1"/>
                </a:solidFill>
                <a:latin typeface="Calibri"/>
                <a:ea typeface="Calibri"/>
                <a:cs typeface="Calibri"/>
                <a:sym typeface="Calibri"/>
              </a:rPr>
              <a:t>-</a:t>
            </a:r>
            <a:r>
              <a:rPr b="1" lang="ko" sz="1300">
                <a:solidFill>
                  <a:schemeClr val="dk1"/>
                </a:solidFill>
                <a:latin typeface="Calibri"/>
                <a:ea typeface="Calibri"/>
                <a:cs typeface="Calibri"/>
                <a:sym typeface="Calibri"/>
              </a:rPr>
              <a:t>디코더의 첫번째 셀은, 인코더의 마지막 hidden state값인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rPr b="1" lang="ko" sz="1300">
                <a:solidFill>
                  <a:schemeClr val="dk1"/>
                </a:solidFill>
                <a:latin typeface="Calibri"/>
                <a:ea typeface="Calibri"/>
                <a:cs typeface="Calibri"/>
                <a:sym typeface="Calibri"/>
              </a:rPr>
              <a:t>context vector와 디코더의 시작을 알리는 &lt;s&gt;를 받아서 단어를 생성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rPr b="1" lang="ko" sz="1300">
                <a:solidFill>
                  <a:schemeClr val="dk1"/>
                </a:solidFill>
                <a:latin typeface="Calibri"/>
                <a:ea typeface="Calibri"/>
                <a:cs typeface="Calibri"/>
                <a:sym typeface="Calibri"/>
              </a:rPr>
              <a:t>-단어를 생성하는 방식은 기존의 언어모델과 동일하게 softmax층을 거쳐 가장 높은 확률의 단어를 출력</a:t>
            </a:r>
            <a:endParaRPr sz="1300"/>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9"/>
          <p:cNvPicPr preferRelativeResize="0"/>
          <p:nvPr/>
        </p:nvPicPr>
        <p:blipFill rotWithShape="1">
          <a:blip r:embed="rId3">
            <a:alphaModFix/>
          </a:blip>
          <a:srcRect b="0" l="0" r="0" t="0"/>
          <a:stretch/>
        </p:blipFill>
        <p:spPr>
          <a:xfrm>
            <a:off x="111984" y="880713"/>
            <a:ext cx="4275995" cy="4010025"/>
          </a:xfrm>
          <a:prstGeom prst="rect">
            <a:avLst/>
          </a:prstGeom>
          <a:noFill/>
          <a:ln>
            <a:noFill/>
          </a:ln>
        </p:spPr>
      </p:pic>
      <p:sp>
        <p:nvSpPr>
          <p:cNvPr id="103" name="Google Shape;103;p19"/>
          <p:cNvSpPr/>
          <p:nvPr/>
        </p:nvSpPr>
        <p:spPr>
          <a:xfrm>
            <a:off x="4387976" y="1973151"/>
            <a:ext cx="4572000" cy="2331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300">
                <a:solidFill>
                  <a:schemeClr val="dk1"/>
                </a:solidFill>
                <a:latin typeface="Calibri"/>
                <a:ea typeface="Calibri"/>
                <a:cs typeface="Calibri"/>
                <a:sym typeface="Calibri"/>
              </a:rPr>
              <a:t>- </a:t>
            </a:r>
            <a:r>
              <a:rPr b="1" lang="ko" sz="1300">
                <a:solidFill>
                  <a:schemeClr val="dk1"/>
                </a:solidFill>
                <a:latin typeface="Calibri"/>
                <a:ea typeface="Calibri"/>
                <a:cs typeface="Calibri"/>
                <a:sym typeface="Calibri"/>
              </a:rPr>
              <a:t>두번째 셀부터는 직전셀의 hidden state와 전 단계에서 출력하는 단어를 입력으로 받아서 새로운 단어를 출력</a:t>
            </a:r>
            <a:endParaRPr sz="1300"/>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rPr b="1" lang="ko" sz="1300">
                <a:solidFill>
                  <a:schemeClr val="dk1"/>
                </a:solidFill>
                <a:latin typeface="Calibri"/>
                <a:ea typeface="Calibri"/>
                <a:cs typeface="Calibri"/>
                <a:sym typeface="Calibri"/>
              </a:rPr>
              <a:t>-디코</a:t>
            </a:r>
            <a:r>
              <a:rPr b="1" lang="ko" sz="1300">
                <a:solidFill>
                  <a:schemeClr val="dk1"/>
                </a:solidFill>
                <a:latin typeface="Calibri"/>
                <a:ea typeface="Calibri"/>
                <a:cs typeface="Calibri"/>
                <a:sym typeface="Calibri"/>
              </a:rPr>
              <a:t>더 또한 </a:t>
            </a:r>
            <a:r>
              <a:rPr b="1" lang="ko" sz="1300">
                <a:solidFill>
                  <a:schemeClr val="dk1"/>
                </a:solidFill>
                <a:latin typeface="Calibri"/>
                <a:ea typeface="Calibri"/>
                <a:cs typeface="Calibri"/>
                <a:sym typeface="Calibri"/>
              </a:rPr>
              <a:t>가변길이의 시퀀스를 출력하는</a:t>
            </a:r>
            <a:r>
              <a:rPr b="1" lang="ko" sz="1300">
                <a:solidFill>
                  <a:schemeClr val="dk1"/>
                </a:solidFill>
                <a:latin typeface="Calibri"/>
                <a:ea typeface="Calibri"/>
                <a:cs typeface="Calibri"/>
                <a:sym typeface="Calibri"/>
              </a:rPr>
              <a:t>데,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rPr b="1" lang="ko" sz="1300">
                <a:solidFill>
                  <a:schemeClr val="dk1"/>
                </a:solidFill>
                <a:latin typeface="Calibri"/>
                <a:ea typeface="Calibri"/>
                <a:cs typeface="Calibri"/>
                <a:sym typeface="Calibri"/>
              </a:rPr>
              <a:t> </a:t>
            </a:r>
            <a:r>
              <a:rPr b="1" lang="ko" sz="1300">
                <a:solidFill>
                  <a:schemeClr val="dk1"/>
                </a:solidFill>
                <a:latin typeface="Calibri"/>
                <a:ea typeface="Calibri"/>
                <a:cs typeface="Calibri"/>
                <a:sym typeface="Calibri"/>
              </a:rPr>
              <a:t>첫번째 셀에서 &lt;s&gt;를 받아서 시작했던것과 비슷하게</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rPr b="1" lang="ko" sz="1300">
                <a:solidFill>
                  <a:schemeClr val="dk1"/>
                </a:solidFill>
                <a:latin typeface="Calibri"/>
                <a:ea typeface="Calibri"/>
                <a:cs typeface="Calibri"/>
                <a:sym typeface="Calibri"/>
              </a:rPr>
              <a:t> 마지막 셀에서 &lt;/s&gt;,&lt;eos&gt;등을 출력하면 문장 생성을 종료</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p:txBody>
      </p:sp>
      <p:cxnSp>
        <p:nvCxnSpPr>
          <p:cNvPr id="104" name="Google Shape;104;p19"/>
          <p:cNvCxnSpPr/>
          <p:nvPr/>
        </p:nvCxnSpPr>
        <p:spPr>
          <a:xfrm flipH="1" rot="-5400000">
            <a:off x="-475525" y="2824175"/>
            <a:ext cx="3675600" cy="211500"/>
          </a:xfrm>
          <a:prstGeom prst="bentConnector3">
            <a:avLst>
              <a:gd fmla="val 100958" name="adj1"/>
            </a:avLst>
          </a:prstGeom>
          <a:noFill/>
          <a:ln cap="flat" cmpd="sng" w="38100">
            <a:solidFill>
              <a:srgbClr val="FF0000"/>
            </a:solidFill>
            <a:prstDash val="solid"/>
            <a:round/>
            <a:headEnd len="med" w="med" type="none"/>
            <a:tailEnd len="med" w="med" type="none"/>
          </a:ln>
        </p:spPr>
      </p:cxnSp>
      <p:sp>
        <p:nvSpPr>
          <p:cNvPr id="105" name="Google Shape;105;p19"/>
          <p:cNvSpPr/>
          <p:nvPr/>
        </p:nvSpPr>
        <p:spPr>
          <a:xfrm>
            <a:off x="700810" y="746971"/>
            <a:ext cx="643500" cy="654000"/>
          </a:xfrm>
          <a:prstGeom prst="donut">
            <a:avLst>
              <a:gd fmla="val 9612" name="adj"/>
            </a:avLst>
          </a:prstGeom>
          <a:solidFill>
            <a:srgbClr val="FF0000"/>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106" name="Google Shape;106;p19"/>
          <p:cNvSpPr/>
          <p:nvPr/>
        </p:nvSpPr>
        <p:spPr>
          <a:xfrm>
            <a:off x="1414760" y="4430771"/>
            <a:ext cx="643500" cy="654000"/>
          </a:xfrm>
          <a:prstGeom prst="donut">
            <a:avLst>
              <a:gd fmla="val 9612" name="adj"/>
            </a:avLst>
          </a:prstGeom>
          <a:solidFill>
            <a:srgbClr val="FF0000"/>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3">
            <a:alphaModFix/>
          </a:blip>
          <a:srcRect b="0" l="0" r="0" t="0"/>
          <a:stretch/>
        </p:blipFill>
        <p:spPr>
          <a:xfrm>
            <a:off x="207499" y="531056"/>
            <a:ext cx="4262952" cy="4229100"/>
          </a:xfrm>
          <a:prstGeom prst="rect">
            <a:avLst/>
          </a:prstGeom>
          <a:noFill/>
          <a:ln>
            <a:noFill/>
          </a:ln>
        </p:spPr>
      </p:pic>
      <p:sp>
        <p:nvSpPr>
          <p:cNvPr id="113" name="Google Shape;113;p20"/>
          <p:cNvSpPr txBox="1"/>
          <p:nvPr/>
        </p:nvSpPr>
        <p:spPr>
          <a:xfrm>
            <a:off x="1583913" y="210220"/>
            <a:ext cx="21042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ko" sz="1800">
                <a:solidFill>
                  <a:schemeClr val="dk1"/>
                </a:solidFill>
                <a:latin typeface="Calibri"/>
                <a:ea typeface="Calibri"/>
                <a:cs typeface="Calibri"/>
                <a:sym typeface="Calibri"/>
              </a:rPr>
              <a:t>Teacher forcing</a:t>
            </a:r>
            <a:endParaRPr b="1" sz="1800">
              <a:solidFill>
                <a:schemeClr val="dk1"/>
              </a:solidFill>
              <a:latin typeface="Calibri"/>
              <a:ea typeface="Calibri"/>
              <a:cs typeface="Calibri"/>
              <a:sym typeface="Calibri"/>
            </a:endParaRPr>
          </a:p>
        </p:txBody>
      </p:sp>
      <p:sp>
        <p:nvSpPr>
          <p:cNvPr id="114" name="Google Shape;114;p20"/>
          <p:cNvSpPr/>
          <p:nvPr/>
        </p:nvSpPr>
        <p:spPr>
          <a:xfrm>
            <a:off x="4324131" y="1696785"/>
            <a:ext cx="4572000" cy="1038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300">
                <a:solidFill>
                  <a:schemeClr val="dk1"/>
                </a:solidFill>
                <a:latin typeface="Calibri"/>
                <a:ea typeface="Calibri"/>
                <a:cs typeface="Calibri"/>
                <a:sym typeface="Calibri"/>
              </a:rPr>
              <a:t>-</a:t>
            </a:r>
            <a:r>
              <a:rPr b="1" lang="ko" sz="1300">
                <a:solidFill>
                  <a:schemeClr val="dk1"/>
                </a:solidFill>
                <a:latin typeface="Calibri"/>
                <a:ea typeface="Calibri"/>
                <a:cs typeface="Calibri"/>
                <a:sym typeface="Calibri"/>
              </a:rPr>
              <a:t>바로 전 단계에서 틀린 단어를 출력했을 경우, 그 다음에 이어지는 셀은 모두 틀린 단어를 입력으로 받아서 학습을 진행할 수도 있음</a:t>
            </a:r>
            <a:endParaRPr sz="1300"/>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marR="0" rtl="0" algn="l">
              <a:spcBef>
                <a:spcPts val="0"/>
              </a:spcBef>
              <a:spcAft>
                <a:spcPts val="0"/>
              </a:spcAft>
              <a:buNone/>
            </a:pPr>
            <a:r>
              <a:rPr b="1" lang="ko" sz="1300">
                <a:solidFill>
                  <a:schemeClr val="dk1"/>
                </a:solidFill>
                <a:latin typeface="Calibri"/>
                <a:ea typeface="Calibri"/>
                <a:cs typeface="Calibri"/>
                <a:sym typeface="Calibri"/>
              </a:rPr>
              <a:t>-따라서 시퀀스 내의 틀린 단어가 있을 경우 정답 단어로 수정되어 다음 셀</a:t>
            </a:r>
            <a:r>
              <a:rPr b="1" lang="ko" sz="1300">
                <a:solidFill>
                  <a:schemeClr val="dk1"/>
                </a:solidFill>
                <a:latin typeface="Calibri"/>
                <a:ea typeface="Calibri"/>
                <a:cs typeface="Calibri"/>
                <a:sym typeface="Calibri"/>
              </a:rPr>
              <a:t>에 입력되는데, 이를</a:t>
            </a:r>
            <a:r>
              <a:rPr b="1" lang="ko" sz="1300">
                <a:solidFill>
                  <a:schemeClr val="dk1"/>
                </a:solidFill>
                <a:latin typeface="Calibri"/>
                <a:ea typeface="Calibri"/>
                <a:cs typeface="Calibri"/>
                <a:sym typeface="Calibri"/>
              </a:rPr>
              <a:t> 티쳐 포싱이라고 함</a:t>
            </a:r>
            <a:endParaRPr b="1" sz="13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1"/>
          <p:cNvPicPr preferRelativeResize="0"/>
          <p:nvPr/>
        </p:nvPicPr>
        <p:blipFill rotWithShape="1">
          <a:blip r:embed="rId3">
            <a:alphaModFix/>
          </a:blip>
          <a:srcRect b="0" l="0" r="0" t="0"/>
          <a:stretch/>
        </p:blipFill>
        <p:spPr>
          <a:xfrm>
            <a:off x="1185863" y="1209675"/>
            <a:ext cx="6587795" cy="2649943"/>
          </a:xfrm>
          <a:prstGeom prst="rect">
            <a:avLst/>
          </a:prstGeom>
          <a:noFill/>
          <a:ln>
            <a:noFill/>
          </a:ln>
        </p:spPr>
      </p:pic>
      <p:sp>
        <p:nvSpPr>
          <p:cNvPr id="121" name="Google Shape;121;p21"/>
          <p:cNvSpPr/>
          <p:nvPr/>
        </p:nvSpPr>
        <p:spPr>
          <a:xfrm>
            <a:off x="1589649" y="3859619"/>
            <a:ext cx="4572000" cy="43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p:txBody>
      </p:sp>
      <p:sp>
        <p:nvSpPr>
          <p:cNvPr id="122" name="Google Shape;122;p21"/>
          <p:cNvSpPr txBox="1"/>
          <p:nvPr/>
        </p:nvSpPr>
        <p:spPr>
          <a:xfrm>
            <a:off x="2236156" y="4298225"/>
            <a:ext cx="4359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 sz="1300">
                <a:solidFill>
                  <a:schemeClr val="dk1"/>
                </a:solidFill>
              </a:rPr>
              <a:t>Context Vector: </a:t>
            </a:r>
            <a:r>
              <a:rPr b="1" lang="ko" sz="1300">
                <a:solidFill>
                  <a:schemeClr val="dk1"/>
                </a:solidFill>
              </a:rPr>
              <a:t>인코더와 디코더를 이어주는 역할</a:t>
            </a:r>
            <a:endParaRPr b="1" sz="1300"/>
          </a:p>
        </p:txBody>
      </p:sp>
      <p:sp>
        <p:nvSpPr>
          <p:cNvPr id="123" name="Google Shape;123;p21"/>
          <p:cNvSpPr/>
          <p:nvPr/>
        </p:nvSpPr>
        <p:spPr>
          <a:xfrm>
            <a:off x="4181503" y="2778523"/>
            <a:ext cx="468900" cy="438600"/>
          </a:xfrm>
          <a:prstGeom prst="donut">
            <a:avLst>
              <a:gd fmla="val 9612" name="adj"/>
            </a:avLst>
          </a:prstGeom>
          <a:solidFill>
            <a:srgbClr val="FF0000"/>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cxnSp>
        <p:nvCxnSpPr>
          <p:cNvPr id="124" name="Google Shape;124;p21"/>
          <p:cNvCxnSpPr>
            <a:stCxn id="122" idx="0"/>
            <a:endCxn id="123" idx="4"/>
          </p:cNvCxnSpPr>
          <p:nvPr/>
        </p:nvCxnSpPr>
        <p:spPr>
          <a:xfrm rot="10800000">
            <a:off x="4415956" y="3217025"/>
            <a:ext cx="0" cy="10812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