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80" r:id="rId2"/>
    <p:sldId id="258" r:id="rId3"/>
    <p:sldId id="260" r:id="rId4"/>
    <p:sldId id="261" r:id="rId5"/>
    <p:sldId id="262" r:id="rId6"/>
    <p:sldId id="267" r:id="rId7"/>
    <p:sldId id="266" r:id="rId8"/>
    <p:sldId id="279" r:id="rId9"/>
    <p:sldId id="268" r:id="rId10"/>
    <p:sldId id="269" r:id="rId11"/>
    <p:sldId id="272" r:id="rId12"/>
    <p:sldId id="274" r:id="rId13"/>
    <p:sldId id="271" r:id="rId14"/>
    <p:sldId id="275" r:id="rId15"/>
    <p:sldId id="273" r:id="rId16"/>
    <p:sldId id="276" r:id="rId17"/>
    <p:sldId id="277" r:id="rId18"/>
    <p:sldId id="278" r:id="rId19"/>
    <p:sldId id="256" r:id="rId20"/>
    <p:sldId id="264" r:id="rId21"/>
    <p:sldId id="265" r:id="rId22"/>
    <p:sldId id="281" r:id="rId23"/>
    <p:sldId id="259" r:id="rId24"/>
    <p:sldId id="282" r:id="rId25"/>
    <p:sldId id="270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21"/>
    <p:restoredTop sz="94627"/>
  </p:normalViewPr>
  <p:slideViewPr>
    <p:cSldViewPr snapToGrid="0" snapToObjects="1">
      <p:cViewPr varScale="1">
        <p:scale>
          <a:sx n="103" d="100"/>
          <a:sy n="103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eller, Nicola F" userId="09927a30-f52b-4007-a02a-c051782fbddc" providerId="ADAL" clId="{6C8E4F6F-362F-1446-9054-3864B5523B6E}"/>
    <pc:docChg chg="modSld">
      <pc:chgData name="Mueller, Nicola F" userId="09927a30-f52b-4007-a02a-c051782fbddc" providerId="ADAL" clId="{6C8E4F6F-362F-1446-9054-3864B5523B6E}" dt="2023-07-13T18:50:46.101" v="0" actId="20577"/>
      <pc:docMkLst>
        <pc:docMk/>
      </pc:docMkLst>
      <pc:sldChg chg="modSp mod">
        <pc:chgData name="Mueller, Nicola F" userId="09927a30-f52b-4007-a02a-c051782fbddc" providerId="ADAL" clId="{6C8E4F6F-362F-1446-9054-3864B5523B6E}" dt="2023-07-13T18:50:46.101" v="0" actId="20577"/>
        <pc:sldMkLst>
          <pc:docMk/>
          <pc:sldMk cId="2709247022" sldId="280"/>
        </pc:sldMkLst>
        <pc:spChg chg="mod">
          <ac:chgData name="Mueller, Nicola F" userId="09927a30-f52b-4007-a02a-c051782fbddc" providerId="ADAL" clId="{6C8E4F6F-362F-1446-9054-3864B5523B6E}" dt="2023-07-13T18:50:46.101" v="0" actId="20577"/>
          <ac:spMkLst>
            <pc:docMk/>
            <pc:sldMk cId="2709247022" sldId="280"/>
            <ac:spMk id="3" creationId="{E36B451F-7E1A-604E-8569-A65F7995F7BD}"/>
          </ac:spMkLst>
        </pc:spChg>
      </pc:sldChg>
    </pc:docChg>
  </pc:docChgLst>
  <pc:docChgLst>
    <pc:chgData name="Mueller, Nicola F" userId="09927a30-f52b-4007-a02a-c051782fbddc" providerId="ADAL" clId="{6C51C54B-0F48-394B-A033-1FBC72CD89E7}"/>
    <pc:docChg chg="undo custSel modSld">
      <pc:chgData name="Mueller, Nicola F" userId="09927a30-f52b-4007-a02a-c051782fbddc" providerId="ADAL" clId="{6C51C54B-0F48-394B-A033-1FBC72CD89E7}" dt="2023-07-11T21:36:16.936" v="16" actId="20577"/>
      <pc:docMkLst>
        <pc:docMk/>
      </pc:docMkLst>
      <pc:sldChg chg="modSp mod">
        <pc:chgData name="Mueller, Nicola F" userId="09927a30-f52b-4007-a02a-c051782fbddc" providerId="ADAL" clId="{6C51C54B-0F48-394B-A033-1FBC72CD89E7}" dt="2023-07-11T21:36:16.936" v="16" actId="20577"/>
        <pc:sldMkLst>
          <pc:docMk/>
          <pc:sldMk cId="213950924" sldId="266"/>
        </pc:sldMkLst>
        <pc:spChg chg="mod">
          <ac:chgData name="Mueller, Nicola F" userId="09927a30-f52b-4007-a02a-c051782fbddc" providerId="ADAL" clId="{6C51C54B-0F48-394B-A033-1FBC72CD89E7}" dt="2023-07-11T21:36:16.936" v="16" actId="20577"/>
          <ac:spMkLst>
            <pc:docMk/>
            <pc:sldMk cId="213950924" sldId="266"/>
            <ac:spMk id="4" creationId="{C091E3CC-F3A8-2240-8884-345E5561CBB8}"/>
          </ac:spMkLst>
        </pc:spChg>
      </pc:sldChg>
      <pc:sldChg chg="addSp delSp modSp mod">
        <pc:chgData name="Mueller, Nicola F" userId="09927a30-f52b-4007-a02a-c051782fbddc" providerId="ADAL" clId="{6C51C54B-0F48-394B-A033-1FBC72CD89E7}" dt="2023-07-11T21:35:53.237" v="1"/>
        <pc:sldMkLst>
          <pc:docMk/>
          <pc:sldMk cId="2709247022" sldId="280"/>
        </pc:sldMkLst>
        <pc:picChg chg="add mod">
          <ac:chgData name="Mueller, Nicola F" userId="09927a30-f52b-4007-a02a-c051782fbddc" providerId="ADAL" clId="{6C51C54B-0F48-394B-A033-1FBC72CD89E7}" dt="2023-07-11T21:35:53.237" v="1"/>
          <ac:picMkLst>
            <pc:docMk/>
            <pc:sldMk cId="2709247022" sldId="280"/>
            <ac:picMk id="5" creationId="{7646CCBA-82E0-252C-3EBD-5A381E0F84DF}"/>
          </ac:picMkLst>
        </pc:picChg>
        <pc:picChg chg="del">
          <ac:chgData name="Mueller, Nicola F" userId="09927a30-f52b-4007-a02a-c051782fbddc" providerId="ADAL" clId="{6C51C54B-0F48-394B-A033-1FBC72CD89E7}" dt="2023-07-11T21:35:53.035" v="0" actId="478"/>
          <ac:picMkLst>
            <pc:docMk/>
            <pc:sldMk cId="2709247022" sldId="280"/>
            <ac:picMk id="9" creationId="{1AFF4F71-3A7E-30BA-5392-2B612B9DEE5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B813C-1505-AF42-8F33-B63B902FA698}" type="datetimeFigureOut">
              <a:rPr lang="en-US" smtClean="0"/>
              <a:t>7/25/24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51E07-10EA-3C4F-96D5-854F65AB3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8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B2D69-B8DF-0A4F-B1AF-AE341B3AAE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7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B2D69-B8DF-0A4F-B1AF-AE341B3AAE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3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D2F4-ADB2-7940-8C48-81A6ADD54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05F6C-FF39-C349-8AE6-2F7B5A5C4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EC15-BB47-5C42-9CD7-9DFD10AC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65C8-4BDA-E742-81D9-83E5DBB1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EDEE6-6536-EA40-B5A5-C8DFA596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1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B6ED5-09E4-E544-812D-1C903ED9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70AE-24DB-3E4D-BA36-5AA7EA1A0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45543-6A14-4044-92C1-18C111A1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D764C-6994-C349-8D4E-B25F1B04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BFE8-6EE4-5645-AB98-63B0F6B7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7E64-B912-0948-AE11-CFD2FD13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F730-37DE-C249-A8FB-AC6885CF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CA701-F228-E846-8E42-633529C2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B55C3-22AD-B046-B106-98FD57DC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3B019-6F5B-2B4B-862C-D256372C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6433-94F5-9B48-88B3-C6C3A42B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25F4-CA7E-B347-A1D8-264D75AA9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8E893-4C30-5149-ABB3-B192CD0E8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6A5DB-9367-F646-882D-87AB0132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0D731-6B73-D544-A3EB-1E8F9698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65A68-6F3A-F445-905B-E4F5423D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6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1120-CD2C-E246-A884-F7F05A66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34421-6F07-F74E-9114-4DCEC80E0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17290-A86C-4048-87CF-70535C6DA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B3251-0177-DC48-823B-42177F076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EB699-8EAF-8B4F-A792-75B6402F1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54AAC-2E80-D04B-B8C9-FF8E67434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17620-922D-6D46-86B0-E4FAC7727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7BB9D-37C8-0642-A6DC-DCA6704F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3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8D8E9-074C-8248-B84B-D362D5540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570A3-9929-7740-9026-900BC9BD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C9A7DD-FA65-5946-89EB-54E28722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45527-E14F-C941-835D-60E352DA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4A265-EB16-434A-99DD-4D8F355F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52724-4B77-FD41-8D49-48045EBF9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57259-670B-E849-A698-E41ACD00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5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32EA-7B22-2C4B-B464-4BCF3800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74914-900E-CB4B-8BD5-13C7D445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3BCAA-34AD-624F-8098-DD0BB005E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08D6C-118E-9044-AD57-E6585ACF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85E30-031A-944B-A8B2-6BDCFBA8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11816-2419-CC4B-B107-9061A0E9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7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1288-04A8-D142-9E71-295C8CCD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310B1-DAE9-B549-B2E9-C8A51FDD9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13D2D-0B3D-6548-9E1E-4FB5C0FF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6B371-E971-CE46-8BBF-C159693A5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C0F3D-1305-5E40-8C2D-B3E98BA8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CB493-8028-1941-B59F-368853D5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E0B1-AD4B-F84C-A2F4-4C2DC34D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1A34B-1697-3840-A0A3-5998BA92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36252-5372-4D47-B6DB-2E18BF4C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A0345-FD4D-E341-A246-A317B177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8B5B1-6192-C840-84D5-C358DBA7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0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1DFF0-CBB0-374A-BFDA-D91CC4017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A8E6F-2CA3-A34A-8A3B-DADE8DE05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A11FE-7C49-3748-BE2F-3A92FDB3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50694-E2CB-5342-A618-A1B4CAC5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AC80A-6B5A-8244-9440-90DE705D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3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9CDE5-21F9-D241-B32C-AA446759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3A8D6-1075-E841-AC38-48A8CA62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84DE8-BBC8-974D-8DEB-21414866E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2829D-0F3A-D541-ADF3-F6FC21265909}" type="datetimeFigureOut">
              <a:rPr lang="en-US" smtClean="0"/>
              <a:t>7/25/24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F2A78-D2EA-D548-8010-5B628A7A7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B4509-F067-354E-9184-893C84921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45D6-2ABF-5F4A-86BA-016E11D4A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727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Considerations when choosing priors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B451F-7E1A-604E-8569-A65F7995F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0695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3BE2320-AB46-C246-9CC8-82FEF29759F7}"/>
              </a:ext>
            </a:extLst>
          </p:cNvPr>
          <p:cNvSpPr txBox="1">
            <a:spLocks/>
          </p:cNvSpPr>
          <p:nvPr/>
        </p:nvSpPr>
        <p:spPr>
          <a:xfrm>
            <a:off x="1524000" y="3704726"/>
            <a:ext cx="9144000" cy="443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Nicola F. Müller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B2C15F-9715-5941-BE69-9E5711EBC517}"/>
              </a:ext>
            </a:extLst>
          </p:cNvPr>
          <p:cNvSpPr txBox="1">
            <a:spLocks/>
          </p:cNvSpPr>
          <p:nvPr/>
        </p:nvSpPr>
        <p:spPr>
          <a:xfrm>
            <a:off x="1524000" y="4270177"/>
            <a:ext cx="9144000" cy="761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e-mail: </a:t>
            </a:r>
            <a:r>
              <a:rPr lang="en-US" sz="1600" dirty="0" err="1"/>
              <a:t>Nicola.</a:t>
            </a:r>
            <a:r>
              <a:rPr lang="en-US" sz="1600" err="1"/>
              <a:t>mueller</a:t>
            </a:r>
            <a:r>
              <a:rPr lang="en-US" sz="1600"/>
              <a:t>@ucsf.edu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0924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Priors denote our prior belief/expectations in certain parameter values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8882FCD-0D98-054F-B4E0-6789A8ADD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2" y="4029147"/>
            <a:ext cx="11030236" cy="94662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3B50D21-9927-E34A-B756-B8B78B8003F6}"/>
              </a:ext>
            </a:extLst>
          </p:cNvPr>
          <p:cNvSpPr/>
          <p:nvPr/>
        </p:nvSpPr>
        <p:spPr>
          <a:xfrm>
            <a:off x="297712" y="4029147"/>
            <a:ext cx="3657600" cy="946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AB722B-E25F-4A4C-99BC-59ED4047C344}"/>
              </a:ext>
            </a:extLst>
          </p:cNvPr>
          <p:cNvSpPr/>
          <p:nvPr/>
        </p:nvSpPr>
        <p:spPr>
          <a:xfrm>
            <a:off x="4195952" y="3742660"/>
            <a:ext cx="2594344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7F4935-F5F9-0E40-98A3-BB6A0749CA19}"/>
              </a:ext>
            </a:extLst>
          </p:cNvPr>
          <p:cNvSpPr/>
          <p:nvPr/>
        </p:nvSpPr>
        <p:spPr>
          <a:xfrm>
            <a:off x="6790296" y="3742660"/>
            <a:ext cx="1524366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44517E-B8BE-564D-868B-32F0ABDB0783}"/>
              </a:ext>
            </a:extLst>
          </p:cNvPr>
          <p:cNvSpPr/>
          <p:nvPr/>
        </p:nvSpPr>
        <p:spPr>
          <a:xfrm>
            <a:off x="8314662" y="3742660"/>
            <a:ext cx="3487478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AC5D0F-A3A9-AB4F-B5B5-DE657E48F006}"/>
              </a:ext>
            </a:extLst>
          </p:cNvPr>
          <p:cNvSpPr txBox="1"/>
          <p:nvPr/>
        </p:nvSpPr>
        <p:spPr>
          <a:xfrm>
            <a:off x="838200" y="2955928"/>
            <a:ext cx="2415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Posterior probability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1EBF45-5E9D-6342-9094-8823DCD8CAF1}"/>
              </a:ext>
            </a:extLst>
          </p:cNvPr>
          <p:cNvSpPr txBox="1"/>
          <p:nvPr/>
        </p:nvSpPr>
        <p:spPr>
          <a:xfrm>
            <a:off x="4352261" y="3195529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Tree likelihood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286495-04F9-3B45-B9A2-6BFC3BA69CED}"/>
              </a:ext>
            </a:extLst>
          </p:cNvPr>
          <p:cNvSpPr txBox="1"/>
          <p:nvPr/>
        </p:nvSpPr>
        <p:spPr>
          <a:xfrm>
            <a:off x="6397798" y="2299735"/>
            <a:ext cx="3502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Tree Prior describes how a tree was formed by a population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8628A1-4DBF-1744-BBA0-08F76EFCE9F1}"/>
              </a:ext>
            </a:extLst>
          </p:cNvPr>
          <p:cNvSpPr txBox="1"/>
          <p:nvPr/>
        </p:nvSpPr>
        <p:spPr>
          <a:xfrm>
            <a:off x="9384640" y="2786637"/>
            <a:ext cx="257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Prior belief of what the parameters should be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F10425-C4CE-1B48-8563-B1435D54E29C}"/>
              </a:ext>
            </a:extLst>
          </p:cNvPr>
          <p:cNvSpPr txBox="1"/>
          <p:nvPr/>
        </p:nvSpPr>
        <p:spPr>
          <a:xfrm>
            <a:off x="8859795" y="6488668"/>
            <a:ext cx="3332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 Plessis et al., 2015, </a:t>
            </a:r>
            <a:r>
              <a:rPr lang="en-US" i="1" dirty="0"/>
              <a:t>Trends M.</a:t>
            </a:r>
          </a:p>
        </p:txBody>
      </p:sp>
    </p:spTree>
    <p:extLst>
      <p:ext uri="{BB962C8B-B14F-4D97-AF65-F5344CB8AC3E}">
        <p14:creationId xmlns:p14="http://schemas.microsoft.com/office/powerpoint/2010/main" val="797837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2830-98E9-2B42-9604-57FC80660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example: Choosing priors on the evolutionary rates for SARS-CoV-2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002D1-2C94-4D4D-9F34-A339DA238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related viruses (preferably in the same host)</a:t>
            </a:r>
          </a:p>
          <a:p>
            <a:pPr lvl="1"/>
            <a:r>
              <a:rPr lang="en-US" dirty="0"/>
              <a:t>SARS</a:t>
            </a:r>
          </a:p>
          <a:p>
            <a:pPr lvl="1"/>
            <a:r>
              <a:rPr lang="en-US" dirty="0"/>
              <a:t>MERS</a:t>
            </a:r>
          </a:p>
          <a:p>
            <a:r>
              <a:rPr lang="en-US" dirty="0"/>
              <a:t>What are their evolutionary rates</a:t>
            </a:r>
          </a:p>
        </p:txBody>
      </p:sp>
    </p:spTree>
    <p:extLst>
      <p:ext uri="{BB962C8B-B14F-4D97-AF65-F5344CB8AC3E}">
        <p14:creationId xmlns:p14="http://schemas.microsoft.com/office/powerpoint/2010/main" val="503530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5B97C-8C4A-9A4B-8C97-E77CEBEC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 evolutionary rate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26B3EF0-E6CE-F04D-8B61-1F5A10862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36696"/>
            <a:ext cx="10515600" cy="29291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1D6F3-D413-8F4C-BE3A-0D22A137AD71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Zhang et al., 2004, </a:t>
            </a:r>
            <a:r>
              <a:rPr lang="en-US" i="1" dirty="0"/>
              <a:t>BMC </a:t>
            </a:r>
            <a:r>
              <a:rPr lang="en-US" i="1" dirty="0" err="1"/>
              <a:t>Evol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432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MERS evolutionary rate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DAD6E94-F087-A044-B825-DA6BB8A99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479" y="2064543"/>
            <a:ext cx="9909116" cy="815307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91E3CC-F3A8-2240-8884-345E5561CBB8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Dudas</a:t>
            </a:r>
            <a:r>
              <a:rPr lang="en-US" dirty="0"/>
              <a:t> et al., 2018, </a:t>
            </a:r>
            <a:r>
              <a:rPr lang="en-US" i="1" dirty="0" err="1"/>
              <a:t>eLife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76363-868A-154C-9399-2C84F3AAB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804" y="3429000"/>
            <a:ext cx="3155576" cy="317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8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SARS-CoV-2 has an evolutionary rate similar to MERS-CoV-2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E706B-2183-7E4D-A64E-EB60E6208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Duchene et al. (2019), Virus </a:t>
            </a:r>
            <a:r>
              <a:rPr lang="en-US" dirty="0" err="1"/>
              <a:t>Evol</a:t>
            </a:r>
            <a:r>
              <a:rPr lang="en-US" dirty="0"/>
              <a:t>. estimate the average rate to be 1.1 × 10</a:t>
            </a:r>
            <a:r>
              <a:rPr lang="en-US" baseline="30000" dirty="0"/>
              <a:t>−3</a:t>
            </a:r>
            <a:r>
              <a:rPr lang="en-US" dirty="0"/>
              <a:t> subs/site/year</a:t>
            </a:r>
          </a:p>
        </p:txBody>
      </p:sp>
    </p:spTree>
    <p:extLst>
      <p:ext uri="{BB962C8B-B14F-4D97-AF65-F5344CB8AC3E}">
        <p14:creationId xmlns:p14="http://schemas.microsoft.com/office/powerpoint/2010/main" val="3113687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wrong with the prior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1E3CC-F3A8-2240-8884-345E5561CBB8}"/>
              </a:ext>
            </a:extLst>
          </p:cNvPr>
          <p:cNvSpPr txBox="1"/>
          <p:nvPr/>
        </p:nvSpPr>
        <p:spPr>
          <a:xfrm>
            <a:off x="9036424" y="6488668"/>
            <a:ext cx="31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Müller et al</a:t>
            </a:r>
            <a:r>
              <a:rPr lang="en-US"/>
              <a:t>., 2022, </a:t>
            </a:r>
            <a:r>
              <a:rPr lang="en-US" i="1" dirty="0"/>
              <a:t>Nat. comm.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CF11708-84EC-6E4B-B03E-7B881C41E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NL63: 1.3 × 10−4 (CI 1.1 – 1.5 × 10−4) </a:t>
            </a:r>
          </a:p>
          <a:p>
            <a:r>
              <a:rPr lang="en-US" dirty="0"/>
              <a:t>229E: 2.5 × 10</a:t>
            </a:r>
            <a:r>
              <a:rPr lang="en-US" baseline="30000" dirty="0"/>
              <a:t>−4</a:t>
            </a:r>
            <a:r>
              <a:rPr lang="en-US" dirty="0"/>
              <a:t> (CI 2.2 – 2.7 × 10</a:t>
            </a:r>
            <a:r>
              <a:rPr lang="en-US" baseline="30000" dirty="0"/>
              <a:t>−4</a:t>
            </a:r>
            <a:r>
              <a:rPr lang="en-US" dirty="0"/>
              <a:t>)</a:t>
            </a:r>
          </a:p>
          <a:p>
            <a:r>
              <a:rPr lang="en-US" dirty="0"/>
              <a:t>OC43: 2.1 × 10</a:t>
            </a:r>
            <a:r>
              <a:rPr lang="en-US" baseline="30000" dirty="0"/>
              <a:t>−4</a:t>
            </a:r>
            <a:r>
              <a:rPr lang="en-US" dirty="0"/>
              <a:t> (CI 1.9 – 2.3 × 10</a:t>
            </a:r>
            <a:r>
              <a:rPr lang="en-US" baseline="30000" dirty="0"/>
              <a:t>−4</a:t>
            </a:r>
            <a:r>
              <a:rPr lang="en-US" dirty="0"/>
              <a:t>) </a:t>
            </a:r>
          </a:p>
        </p:txBody>
      </p:sp>
    </p:spTree>
    <p:extLst>
      <p:ext uri="{BB962C8B-B14F-4D97-AF65-F5344CB8AC3E}">
        <p14:creationId xmlns:p14="http://schemas.microsoft.com/office/powerpoint/2010/main" val="213950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Posterior is the product of Prior and Likelihood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8882FCD-0D98-054F-B4E0-6789A8ADD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2" y="4029147"/>
            <a:ext cx="11030236" cy="94662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3B50D21-9927-E34A-B756-B8B78B8003F6}"/>
              </a:ext>
            </a:extLst>
          </p:cNvPr>
          <p:cNvSpPr/>
          <p:nvPr/>
        </p:nvSpPr>
        <p:spPr>
          <a:xfrm>
            <a:off x="297712" y="4029147"/>
            <a:ext cx="3657600" cy="946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AB722B-E25F-4A4C-99BC-59ED4047C344}"/>
              </a:ext>
            </a:extLst>
          </p:cNvPr>
          <p:cNvSpPr/>
          <p:nvPr/>
        </p:nvSpPr>
        <p:spPr>
          <a:xfrm>
            <a:off x="4195952" y="3742660"/>
            <a:ext cx="2594344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7F4935-F5F9-0E40-98A3-BB6A0749CA19}"/>
              </a:ext>
            </a:extLst>
          </p:cNvPr>
          <p:cNvSpPr/>
          <p:nvPr/>
        </p:nvSpPr>
        <p:spPr>
          <a:xfrm>
            <a:off x="6790296" y="3742660"/>
            <a:ext cx="1524366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44517E-B8BE-564D-868B-32F0ABDB0783}"/>
              </a:ext>
            </a:extLst>
          </p:cNvPr>
          <p:cNvSpPr/>
          <p:nvPr/>
        </p:nvSpPr>
        <p:spPr>
          <a:xfrm>
            <a:off x="8314662" y="3742660"/>
            <a:ext cx="3487478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AC5D0F-A3A9-AB4F-B5B5-DE657E48F006}"/>
              </a:ext>
            </a:extLst>
          </p:cNvPr>
          <p:cNvSpPr txBox="1"/>
          <p:nvPr/>
        </p:nvSpPr>
        <p:spPr>
          <a:xfrm>
            <a:off x="838200" y="2955928"/>
            <a:ext cx="2415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Posterior probability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1EBF45-5E9D-6342-9094-8823DCD8CAF1}"/>
              </a:ext>
            </a:extLst>
          </p:cNvPr>
          <p:cNvSpPr txBox="1"/>
          <p:nvPr/>
        </p:nvSpPr>
        <p:spPr>
          <a:xfrm>
            <a:off x="4352261" y="3195529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Tree likelihood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286495-04F9-3B45-B9A2-6BFC3BA69CED}"/>
              </a:ext>
            </a:extLst>
          </p:cNvPr>
          <p:cNvSpPr txBox="1"/>
          <p:nvPr/>
        </p:nvSpPr>
        <p:spPr>
          <a:xfrm>
            <a:off x="6397798" y="2299735"/>
            <a:ext cx="3502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Tree Prior describes how a tree was formed by a population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8628A1-4DBF-1744-BBA0-08F76EFCE9F1}"/>
              </a:ext>
            </a:extLst>
          </p:cNvPr>
          <p:cNvSpPr txBox="1"/>
          <p:nvPr/>
        </p:nvSpPr>
        <p:spPr>
          <a:xfrm>
            <a:off x="9384640" y="2786637"/>
            <a:ext cx="257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Prior belief of what the parameters should be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F10425-C4CE-1B48-8563-B1435D54E29C}"/>
              </a:ext>
            </a:extLst>
          </p:cNvPr>
          <p:cNvSpPr txBox="1"/>
          <p:nvPr/>
        </p:nvSpPr>
        <p:spPr>
          <a:xfrm>
            <a:off x="8859795" y="6488668"/>
            <a:ext cx="3332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 Plessis et al., 2015, </a:t>
            </a:r>
            <a:r>
              <a:rPr lang="en-US" i="1" dirty="0"/>
              <a:t>Trends M.</a:t>
            </a:r>
          </a:p>
        </p:txBody>
      </p:sp>
    </p:spTree>
    <p:extLst>
      <p:ext uri="{BB962C8B-B14F-4D97-AF65-F5344CB8AC3E}">
        <p14:creationId xmlns:p14="http://schemas.microsoft.com/office/powerpoint/2010/main" val="99050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is the product of Prior and Likelihood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694" y="1859569"/>
            <a:ext cx="9266612" cy="4633306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62CC7E-CB7B-6542-8B03-F21133602CFB}"/>
              </a:ext>
            </a:extLst>
          </p:cNvPr>
          <p:cNvSpPr/>
          <p:nvPr/>
        </p:nvSpPr>
        <p:spPr>
          <a:xfrm>
            <a:off x="6562165" y="1586753"/>
            <a:ext cx="4791635" cy="490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53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the Prior and Likelihood act together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694" y="1859569"/>
            <a:ext cx="9266612" cy="4633306"/>
          </a:xfrm>
        </p:spPr>
      </p:pic>
    </p:spTree>
    <p:extLst>
      <p:ext uri="{BB962C8B-B14F-4D97-AF65-F5344CB8AC3E}">
        <p14:creationId xmlns:p14="http://schemas.microsoft.com/office/powerpoint/2010/main" val="414942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 prior largely excludes the most likely values of the Likelihood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462694" y="1859569"/>
            <a:ext cx="9266612" cy="4633306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2A8F6E-2948-564A-8079-D3282B133844}"/>
              </a:ext>
            </a:extLst>
          </p:cNvPr>
          <p:cNvSpPr/>
          <p:nvPr/>
        </p:nvSpPr>
        <p:spPr>
          <a:xfrm>
            <a:off x="6562165" y="1586753"/>
            <a:ext cx="4791635" cy="490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3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 does the Posterior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462694" y="1859569"/>
            <a:ext cx="9266612" cy="4633306"/>
          </a:xfrm>
        </p:spPr>
      </p:pic>
    </p:spTree>
    <p:extLst>
      <p:ext uri="{BB962C8B-B14F-4D97-AF65-F5344CB8AC3E}">
        <p14:creationId xmlns:p14="http://schemas.microsoft.com/office/powerpoint/2010/main" val="115966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 Likelihood provides no information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462694" y="1859569"/>
            <a:ext cx="9266612" cy="4633306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E2BD3D-27E6-DD4D-A627-1F118F30B8D2}"/>
              </a:ext>
            </a:extLst>
          </p:cNvPr>
          <p:cNvSpPr/>
          <p:nvPr/>
        </p:nvSpPr>
        <p:spPr>
          <a:xfrm>
            <a:off x="6562165" y="1586753"/>
            <a:ext cx="4791635" cy="490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11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the Posterior will be equal to the prior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462694" y="1859569"/>
            <a:ext cx="9266612" cy="4633306"/>
          </a:xfrm>
        </p:spPr>
      </p:pic>
    </p:spTree>
    <p:extLst>
      <p:ext uri="{BB962C8B-B14F-4D97-AF65-F5344CB8AC3E}">
        <p14:creationId xmlns:p14="http://schemas.microsoft.com/office/powerpoint/2010/main" val="2897497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 prior is equal to the likelihood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462694" y="1859569"/>
            <a:ext cx="9266612" cy="4633306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195C09-45D2-FC41-AC86-A4F51DC72CE1}"/>
              </a:ext>
            </a:extLst>
          </p:cNvPr>
          <p:cNvSpPr/>
          <p:nvPr/>
        </p:nvSpPr>
        <p:spPr>
          <a:xfrm>
            <a:off x="6562165" y="1586753"/>
            <a:ext cx="4791635" cy="490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56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2054-4F6F-AC4D-94EB-44DA5E8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Then the posterior will be more ”peaked/narrower” than either Prior or Likelihood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70383-76D4-8140-842B-5189A281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462694" y="1859569"/>
            <a:ext cx="9266612" cy="4633306"/>
          </a:xfrm>
        </p:spPr>
      </p:pic>
    </p:spTree>
    <p:extLst>
      <p:ext uri="{BB962C8B-B14F-4D97-AF65-F5344CB8AC3E}">
        <p14:creationId xmlns:p14="http://schemas.microsoft.com/office/powerpoint/2010/main" val="433195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Everything affects everything.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8882FCD-0D98-054F-B4E0-6789A8ADD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2" y="4029147"/>
            <a:ext cx="11030236" cy="946625"/>
          </a:xfrm>
          <a:prstGeom prst="rect">
            <a:avLst/>
          </a:prstGeom>
        </p:spPr>
      </p:pic>
      <p:sp>
        <p:nvSpPr>
          <p:cNvPr id="4" name="Circular Arrow 3">
            <a:extLst>
              <a:ext uri="{FF2B5EF4-FFF2-40B4-BE49-F238E27FC236}">
                <a16:creationId xmlns:a16="http://schemas.microsoft.com/office/drawing/2014/main" id="{C15DC723-E3AB-F347-9AE8-6B59E8C845FB}"/>
              </a:ext>
            </a:extLst>
          </p:cNvPr>
          <p:cNvSpPr/>
          <p:nvPr/>
        </p:nvSpPr>
        <p:spPr>
          <a:xfrm flipH="1">
            <a:off x="6363730" y="3429000"/>
            <a:ext cx="1025610" cy="827903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ircular Arrow 17">
            <a:extLst>
              <a:ext uri="{FF2B5EF4-FFF2-40B4-BE49-F238E27FC236}">
                <a16:creationId xmlns:a16="http://schemas.microsoft.com/office/drawing/2014/main" id="{C43CB9B4-E785-8349-80F5-97B02F69FFFC}"/>
              </a:ext>
            </a:extLst>
          </p:cNvPr>
          <p:cNvSpPr/>
          <p:nvPr/>
        </p:nvSpPr>
        <p:spPr>
          <a:xfrm flipH="1">
            <a:off x="8048368" y="3488724"/>
            <a:ext cx="1025610" cy="827903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ircular Arrow 4">
            <a:extLst>
              <a:ext uri="{FF2B5EF4-FFF2-40B4-BE49-F238E27FC236}">
                <a16:creationId xmlns:a16="http://schemas.microsoft.com/office/drawing/2014/main" id="{16D2528A-1735-174C-9EEB-7E24AA435B59}"/>
              </a:ext>
            </a:extLst>
          </p:cNvPr>
          <p:cNvSpPr/>
          <p:nvPr/>
        </p:nvSpPr>
        <p:spPr>
          <a:xfrm flipH="1">
            <a:off x="5399901" y="1210962"/>
            <a:ext cx="6253746" cy="465412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46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C809-215F-DA4D-953C-11D58D0A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True prior distributions are revealed by sampling under the prior.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8882FCD-0D98-054F-B4E0-6789A8ADD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2" y="4029147"/>
            <a:ext cx="11030236" cy="946625"/>
          </a:xfrm>
          <a:prstGeom prst="rect">
            <a:avLst/>
          </a:prstGeom>
        </p:spPr>
      </p:pic>
      <p:sp>
        <p:nvSpPr>
          <p:cNvPr id="10" name="Multiply 9">
            <a:extLst>
              <a:ext uri="{FF2B5EF4-FFF2-40B4-BE49-F238E27FC236}">
                <a16:creationId xmlns:a16="http://schemas.microsoft.com/office/drawing/2014/main" id="{718BEA36-5A13-5A49-A09D-DC269190AC22}"/>
              </a:ext>
            </a:extLst>
          </p:cNvPr>
          <p:cNvSpPr/>
          <p:nvPr/>
        </p:nvSpPr>
        <p:spPr>
          <a:xfrm>
            <a:off x="2838091" y="4115105"/>
            <a:ext cx="871268" cy="77470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ultiply 11">
            <a:extLst>
              <a:ext uri="{FF2B5EF4-FFF2-40B4-BE49-F238E27FC236}">
                <a16:creationId xmlns:a16="http://schemas.microsoft.com/office/drawing/2014/main" id="{F4100575-6781-A346-87A5-6EB649644BBB}"/>
              </a:ext>
            </a:extLst>
          </p:cNvPr>
          <p:cNvSpPr/>
          <p:nvPr/>
        </p:nvSpPr>
        <p:spPr>
          <a:xfrm>
            <a:off x="4383657" y="3840669"/>
            <a:ext cx="865516" cy="77470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ultiply 12">
            <a:extLst>
              <a:ext uri="{FF2B5EF4-FFF2-40B4-BE49-F238E27FC236}">
                <a16:creationId xmlns:a16="http://schemas.microsoft.com/office/drawing/2014/main" id="{498F2D18-2A22-B04E-9C87-8FC90DB1040F}"/>
              </a:ext>
            </a:extLst>
          </p:cNvPr>
          <p:cNvSpPr/>
          <p:nvPr/>
        </p:nvSpPr>
        <p:spPr>
          <a:xfrm>
            <a:off x="7375586" y="4402653"/>
            <a:ext cx="871268" cy="77470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77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BD558-9909-ED42-8C14-54A6532E0D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dirty="0"/>
              <a:t>MCMC Convergence and troubleshooting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929C0D-EE28-E442-B22D-FA142518FD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10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E300-1D5E-C741-9192-AF5BD76FB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237"/>
            <a:ext cx="10515600" cy="1325563"/>
          </a:xfrm>
        </p:spPr>
        <p:txBody>
          <a:bodyPr/>
          <a:lstStyle/>
          <a:p>
            <a:r>
              <a:rPr lang="en-US" dirty="0"/>
              <a:t>Failed initialization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4F1266-8CCA-4140-9BDF-DB387C00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375" y="1306448"/>
            <a:ext cx="8939250" cy="55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52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511D0-E8BA-8144-AAF6-352F1465C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Check initial values</a:t>
            </a:r>
          </a:p>
          <a:p>
            <a:endParaRPr lang="en-US" sz="3200" dirty="0"/>
          </a:p>
          <a:p>
            <a:r>
              <a:rPr lang="en-US" sz="3200" dirty="0"/>
              <a:t>Check for incompatible priors</a:t>
            </a:r>
          </a:p>
          <a:p>
            <a:endParaRPr lang="en-US" sz="3200" dirty="0"/>
          </a:p>
          <a:p>
            <a:r>
              <a:rPr lang="en-US" sz="3200" dirty="0"/>
              <a:t>Increase number of initialization attempts</a:t>
            </a:r>
          </a:p>
          <a:p>
            <a:endParaRPr lang="en-US" sz="3200" dirty="0"/>
          </a:p>
          <a:p>
            <a:r>
              <a:rPr lang="en-US" sz="3200" dirty="0"/>
              <a:t>Talk to the developers / BEAST2 support group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C27F3CC-5BCE-7F4C-8491-4A297CDEC473}"/>
              </a:ext>
            </a:extLst>
          </p:cNvPr>
          <p:cNvSpPr txBox="1">
            <a:spLocks/>
          </p:cNvSpPr>
          <p:nvPr/>
        </p:nvSpPr>
        <p:spPr>
          <a:xfrm>
            <a:off x="838200" y="1222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Helvetica" pitchFamily="2" charset="0"/>
              </a:rPr>
              <a:t>Failed initialization</a:t>
            </a:r>
          </a:p>
        </p:txBody>
      </p:sp>
    </p:spTree>
    <p:extLst>
      <p:ext uri="{BB962C8B-B14F-4D97-AF65-F5344CB8AC3E}">
        <p14:creationId xmlns:p14="http://schemas.microsoft.com/office/powerpoint/2010/main" val="2465226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645F3-C354-BF4A-8DA3-1D94C035E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138"/>
            <a:ext cx="10515600" cy="3862491"/>
          </a:xfrm>
        </p:spPr>
        <p:txBody>
          <a:bodyPr>
            <a:normAutofit/>
          </a:bodyPr>
          <a:lstStyle/>
          <a:p>
            <a:r>
              <a:rPr lang="en-US" sz="3200" dirty="0"/>
              <a:t>MCMC theory guarantees convergence to the posterior distribution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=&gt; but not when !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=&gt; how do we know when our inference has converged 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D13DB-5B26-BB4B-9333-3FD261310D6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Helvetica" pitchFamily="2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300847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4EBF3D-7334-BC4A-9D64-36433AB5B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51" y="0"/>
            <a:ext cx="10265649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D43364B-BAEE-AC20-7BFF-88ED80053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545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774DE6-1DA2-B345-ADF0-539CAA776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229" y="0"/>
            <a:ext cx="8303408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F600F8F-E1FC-365C-4321-4FBFE7C0C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31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45F0F-A538-7D43-A678-DF23EF381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058" y="0"/>
            <a:ext cx="8496358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782562-696E-47B5-71F6-079A1D4A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DF3A66-E788-F746-A295-43D8A6E8C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55" y="0"/>
            <a:ext cx="8364915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67F08FF-3241-BBE8-0CB7-DFD67C4DB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09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306A53-FCD6-B841-B182-6F5C8F6D0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861" y="-1"/>
            <a:ext cx="8287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93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6AF53-5420-2243-B4B9-B95E1BAD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109"/>
            <a:ext cx="10515600" cy="1325563"/>
          </a:xfrm>
        </p:spPr>
        <p:txBody>
          <a:bodyPr/>
          <a:lstStyle/>
          <a:p>
            <a:r>
              <a:rPr lang="en-US" dirty="0"/>
              <a:t>What can you do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12DA8-7870-5948-B120-0ECC4192D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Increase sampling frequency</a:t>
            </a:r>
          </a:p>
          <a:p>
            <a:r>
              <a:rPr lang="en-US" sz="3600" dirty="0"/>
              <a:t>Adjust operator weights</a:t>
            </a:r>
          </a:p>
          <a:p>
            <a:r>
              <a:rPr lang="en-US" sz="3600" dirty="0"/>
              <a:t>Increase chain length</a:t>
            </a:r>
          </a:p>
          <a:p>
            <a:r>
              <a:rPr lang="en-US" sz="3600" dirty="0"/>
              <a:t>Check for model misspecification</a:t>
            </a:r>
          </a:p>
          <a:p>
            <a:r>
              <a:rPr lang="en-US" sz="3600" dirty="0"/>
              <a:t>Check for prior incompatibility</a:t>
            </a:r>
          </a:p>
          <a:p>
            <a:r>
              <a:rPr lang="en-US" sz="3600" dirty="0"/>
              <a:t>Simplify the analysis setup</a:t>
            </a:r>
          </a:p>
          <a:p>
            <a:r>
              <a:rPr lang="en-US" sz="3600" dirty="0"/>
              <a:t>Run heated chains (MCMCMC)</a:t>
            </a:r>
          </a:p>
          <a:p>
            <a:r>
              <a:rPr lang="en-US" sz="3600" dirty="0"/>
              <a:t>Talk to the developers / BEAST2 support group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70900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190CB3-C6D4-274B-B93A-7F788A4E9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11480"/>
            <a:ext cx="4186580" cy="603504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6DC20CB-C670-424C-8CF4-CE48CD7BA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91" y="2766218"/>
            <a:ext cx="418658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Adjusting operator weights</a:t>
            </a:r>
          </a:p>
        </p:txBody>
      </p:sp>
    </p:spTree>
    <p:extLst>
      <p:ext uri="{BB962C8B-B14F-4D97-AF65-F5344CB8AC3E}">
        <p14:creationId xmlns:p14="http://schemas.microsoft.com/office/powerpoint/2010/main" val="1346278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25143-3A0F-314A-8A21-7CF870C3E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92" y="0"/>
            <a:ext cx="9302708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0857CC5-2BF0-58D0-EE30-40DEE91E3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85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8951</TotalTime>
  <Words>445</Words>
  <Application>Microsoft Macintosh PowerPoint</Application>
  <PresentationFormat>Widescreen</PresentationFormat>
  <Paragraphs>65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Helvetica</vt:lpstr>
      <vt:lpstr>Office Theme</vt:lpstr>
      <vt:lpstr>Considerations when choosing priors</vt:lpstr>
      <vt:lpstr>Priors denote our prior belief/expectations in certain parameter values</vt:lpstr>
      <vt:lpstr>Practical example: Choosing priors on the evolutionary rates for SARS-CoV-2 </vt:lpstr>
      <vt:lpstr>SARS evolutionary rate</vt:lpstr>
      <vt:lpstr>MERS evolutionary rate</vt:lpstr>
      <vt:lpstr>SARS-CoV-2 has an evolutionary rate similar to MERS-CoV-2</vt:lpstr>
      <vt:lpstr>Going wrong with the prior</vt:lpstr>
      <vt:lpstr>Posterior is the product of Prior and Likelihood</vt:lpstr>
      <vt:lpstr>Posterior is the product of Prior and Likelihood</vt:lpstr>
      <vt:lpstr>How do the Prior and Likelihood act together</vt:lpstr>
      <vt:lpstr>If the prior largely excludes the most likely values of the Likelihood</vt:lpstr>
      <vt:lpstr>The so does the Posterior</vt:lpstr>
      <vt:lpstr>If the Likelihood provides no information</vt:lpstr>
      <vt:lpstr>Then the Posterior will be equal to the prior</vt:lpstr>
      <vt:lpstr>If the prior is equal to the likelihood</vt:lpstr>
      <vt:lpstr>Then the posterior will be more ”peaked/narrower” than either Prior or Likelihood</vt:lpstr>
      <vt:lpstr>Everything affects everything.</vt:lpstr>
      <vt:lpstr>True prior distributions are revealed by sampling under the prior.</vt:lpstr>
      <vt:lpstr>MCMC Convergence and troubleshooting</vt:lpstr>
      <vt:lpstr>Failed initialization</vt:lpstr>
      <vt:lpstr>PowerPoint Presentation</vt:lpstr>
      <vt:lpstr>MCMC theory guarantees convergence to the posterior distribution  =&gt; but not when !  =&gt; how do we know when our inference has converged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you do ?</vt:lpstr>
      <vt:lpstr>Adjusting operator weights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Tracking the evolution of pathogens, site and clock models</dc:title>
  <dc:creator>Mueller, Nicola F</dc:creator>
  <cp:lastModifiedBy>Mueller, Nicola</cp:lastModifiedBy>
  <cp:revision>53</cp:revision>
  <dcterms:created xsi:type="dcterms:W3CDTF">2020-07-05T17:44:26Z</dcterms:created>
  <dcterms:modified xsi:type="dcterms:W3CDTF">2024-07-25T17:33:56Z</dcterms:modified>
</cp:coreProperties>
</file>