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2" r:id="rId4"/>
    <p:sldMasterId id="2147484229" r:id="rId5"/>
  </p:sldMasterIdLst>
  <p:notesMasterIdLst>
    <p:notesMasterId r:id="rId38"/>
  </p:notesMasterIdLst>
  <p:handoutMasterIdLst>
    <p:handoutMasterId r:id="rId39"/>
  </p:handoutMasterIdLst>
  <p:sldIdLst>
    <p:sldId id="1309" r:id="rId6"/>
    <p:sldId id="1342" r:id="rId7"/>
    <p:sldId id="1348" r:id="rId8"/>
    <p:sldId id="1349" r:id="rId9"/>
    <p:sldId id="1343" r:id="rId10"/>
    <p:sldId id="1345" r:id="rId11"/>
    <p:sldId id="1350" r:id="rId12"/>
    <p:sldId id="1346" r:id="rId13"/>
    <p:sldId id="1351" r:id="rId14"/>
    <p:sldId id="1347" r:id="rId15"/>
    <p:sldId id="1352" r:id="rId16"/>
    <p:sldId id="1353" r:id="rId17"/>
    <p:sldId id="1354" r:id="rId18"/>
    <p:sldId id="1355" r:id="rId19"/>
    <p:sldId id="1356" r:id="rId20"/>
    <p:sldId id="1362" r:id="rId21"/>
    <p:sldId id="1357" r:id="rId22"/>
    <p:sldId id="1358" r:id="rId23"/>
    <p:sldId id="1359" r:id="rId24"/>
    <p:sldId id="1360" r:id="rId25"/>
    <p:sldId id="1361" r:id="rId26"/>
    <p:sldId id="1363" r:id="rId27"/>
    <p:sldId id="1371" r:id="rId28"/>
    <p:sldId id="1372" r:id="rId29"/>
    <p:sldId id="1365" r:id="rId30"/>
    <p:sldId id="1364" r:id="rId31"/>
    <p:sldId id="1369" r:id="rId32"/>
    <p:sldId id="1368" r:id="rId33"/>
    <p:sldId id="1366" r:id="rId34"/>
    <p:sldId id="1367" r:id="rId35"/>
    <p:sldId id="1370" r:id="rId36"/>
    <p:sldId id="1341" r:id="rId37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- X minutes" id="{CA7C21A0-12E4-48D2-88AE-BA1EA86ED90D}">
          <p14:sldIdLst>
            <p14:sldId id="1309"/>
            <p14:sldId id="1342"/>
          </p14:sldIdLst>
        </p14:section>
        <p14:section name="Intro - X minutes" id="{262DF92D-807A-457B-83EF-C53B8BA76377}">
          <p14:sldIdLst>
            <p14:sldId id="1348"/>
            <p14:sldId id="1349"/>
            <p14:sldId id="1343"/>
            <p14:sldId id="1345"/>
            <p14:sldId id="1350"/>
            <p14:sldId id="1346"/>
            <p14:sldId id="1351"/>
          </p14:sldIdLst>
        </p14:section>
        <p14:section name="Pipeline - X minutes" id="{2F881FF2-773A-4FA9-8076-D4A28DB643D9}">
          <p14:sldIdLst>
            <p14:sldId id="1347"/>
            <p14:sldId id="1352"/>
            <p14:sldId id="1353"/>
            <p14:sldId id="1354"/>
            <p14:sldId id="1355"/>
            <p14:sldId id="1356"/>
            <p14:sldId id="1362"/>
            <p14:sldId id="1357"/>
            <p14:sldId id="1358"/>
            <p14:sldId id="1359"/>
            <p14:sldId id="1360"/>
            <p14:sldId id="1361"/>
            <p14:sldId id="1363"/>
            <p14:sldId id="1371"/>
            <p14:sldId id="1372"/>
          </p14:sldIdLst>
        </p14:section>
        <p14:section name="Mobile - X minutes" id="{66964B97-4267-4A0E-BEBB-86CD69135FF2}">
          <p14:sldIdLst>
            <p14:sldId id="1365"/>
            <p14:sldId id="1364"/>
            <p14:sldId id="1369"/>
            <p14:sldId id="1368"/>
          </p14:sldIdLst>
        </p14:section>
        <p14:section name="Summary - X minutes" id="{533727F8-8CBB-4FFC-B2EF-0A1C86DB663F}">
          <p14:sldIdLst>
            <p14:sldId id="1366"/>
            <p14:sldId id="1367"/>
            <p14:sldId id="1370"/>
            <p14:sldId id="134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BAD80A"/>
    <a:srgbClr val="737373"/>
    <a:srgbClr val="FFFFFF"/>
    <a:srgbClr val="767676"/>
    <a:srgbClr val="32145A"/>
    <a:srgbClr val="002050"/>
    <a:srgbClr val="0078D7"/>
    <a:srgbClr val="00188F"/>
    <a:srgbClr val="10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65162" autoAdjust="0"/>
  </p:normalViewPr>
  <p:slideViewPr>
    <p:cSldViewPr>
      <p:cViewPr varScale="1">
        <p:scale>
          <a:sx n="69" d="100"/>
          <a:sy n="69" d="100"/>
        </p:scale>
        <p:origin x="3456" y="72"/>
      </p:cViewPr>
      <p:guideLst/>
    </p:cSldViewPr>
  </p:slideViewPr>
  <p:outlineViewPr>
    <p:cViewPr>
      <p:scale>
        <a:sx n="33" d="100"/>
        <a:sy n="33" d="100"/>
      </p:scale>
      <p:origin x="0" y="-163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3043" y="4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713-4EF2-4F2B-9104-F0CB070F5E95}" type="datetime8">
              <a:rPr lang="en-US" smtClean="0">
                <a:latin typeface="Segoe UI" pitchFamily="34" charset="0"/>
              </a:rPr>
              <a:t>11/17/2016 5:02 AM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196BB360-4395-422C-A729-CB974B278917}" type="datetime8">
              <a:rPr lang="en-US" smtClean="0"/>
              <a:t>11/17/2016 5:02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9E68977-C62F-48C1-B8E5-A952982F1FDC}" type="datetime8">
              <a:rPr lang="en-US" smtClean="0"/>
              <a:t>11/17/2016 5:02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38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= Culture</a:t>
            </a:r>
          </a:p>
          <a:p>
            <a:r>
              <a:rPr lang="en-US" dirty="0">
                <a:effectLst/>
              </a:rPr>
              <a:t>Fundamental attributes of successful cultures: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Shared mission and incentives: infrastructure as code, apps as services, DevOps/all as teams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You need to consider your hardware as a commodity, (don't give your servers names) , servers are like farm animals, it is just harder if you let </a:t>
            </a:r>
            <a:r>
              <a:rPr lang="en-US" dirty="0" err="1">
                <a:effectLst/>
              </a:rPr>
              <a:t>theids</a:t>
            </a:r>
            <a:r>
              <a:rPr lang="en-US" dirty="0">
                <a:effectLst/>
              </a:rPr>
              <a:t> name them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Build deep instrumentation into services, push complexity up the stack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Rally around agile, shared metrics, CI, service owners on call, etc.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Changing the culture: any change takes time, changing culture is no exception and you can't do it alone, </a:t>
            </a:r>
            <a:r>
              <a:rPr lang="en-US" baseline="0" dirty="0">
                <a:effectLst/>
              </a:rPr>
              <a:t> </a:t>
            </a:r>
            <a:r>
              <a:rPr lang="en-US" dirty="0">
                <a:effectLst/>
              </a:rPr>
              <a:t>exploit compelling events to change culture: downtimes, cloud adoption, </a:t>
            </a:r>
            <a:r>
              <a:rPr lang="en-US" dirty="0" err="1">
                <a:effectLst/>
              </a:rPr>
              <a:t>devops</a:t>
            </a:r>
            <a:r>
              <a:rPr lang="en-US" dirty="0">
                <a:effectLst/>
              </a:rPr>
              <a:t> buzz</a:t>
            </a:r>
          </a:p>
          <a:p>
            <a:pPr marL="171450" indent="-171450">
              <a:buFontTx/>
              <a:buChar char="-"/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PROCESS</a:t>
            </a:r>
            <a:br>
              <a:rPr lang="en-US" sz="1100" b="1" dirty="0">
                <a:solidFill>
                  <a:srgbClr val="000000"/>
                </a:solidFill>
                <a:latin typeface="Trebuchet MS" pitchFamily="34" charset="0"/>
                <a:cs typeface="Arial" charset="0"/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Definition and design, compliance, and continuous improvement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PEOPLE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Responsibilities, management, skills development, and discipline</a:t>
            </a:r>
          </a:p>
          <a:p>
            <a:pPr marL="0" marR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Products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Tools and infrastructure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11/17/2016 5:02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2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VS </a:t>
            </a:r>
          </a:p>
          <a:p>
            <a:r>
              <a:rPr lang="en-US" dirty="0"/>
              <a:t>Open VSTS</a:t>
            </a:r>
          </a:p>
          <a:p>
            <a:r>
              <a:rPr lang="en-US" dirty="0"/>
              <a:t>Create app</a:t>
            </a:r>
          </a:p>
          <a:p>
            <a:r>
              <a:rPr lang="en-US" dirty="0"/>
              <a:t>Check</a:t>
            </a:r>
            <a:r>
              <a:rPr lang="en-US" baseline="0" dirty="0"/>
              <a:t> it in</a:t>
            </a:r>
          </a:p>
          <a:p>
            <a:r>
              <a:rPr lang="en-US" baseline="0" dirty="0"/>
              <a:t>Enable CI build</a:t>
            </a:r>
          </a:p>
          <a:p>
            <a:r>
              <a:rPr lang="en-US" baseline="0" dirty="0"/>
              <a:t>Show the dashboard, tasks</a:t>
            </a:r>
          </a:p>
          <a:p>
            <a:r>
              <a:rPr lang="en-US" baseline="0" dirty="0"/>
              <a:t>Show the build log</a:t>
            </a:r>
          </a:p>
          <a:p>
            <a:r>
              <a:rPr lang="en-US" baseline="0" dirty="0"/>
              <a:t>Show the build tasks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11/17/2016 5:02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66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68436A8-437D-4255-9334-1742560317AD}" type="datetime8">
              <a:rPr lang="en-US" smtClean="0">
                <a:solidFill>
                  <a:prstClr val="black"/>
                </a:solidFill>
              </a:rPr>
              <a:t>11/17/2016 5:02 AM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46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0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168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852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9941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1968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340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8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1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25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1357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92386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5941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35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6253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227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680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45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344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2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738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5873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39078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67" r:id="rId2"/>
    <p:sldLayoutId id="2147484087" r:id="rId3"/>
    <p:sldLayoutId id="2147484098" r:id="rId4"/>
    <p:sldLayoutId id="2147484107" r:id="rId5"/>
    <p:sldLayoutId id="2147484086" r:id="rId6"/>
    <p:sldLayoutId id="2147484099" r:id="rId7"/>
    <p:sldLayoutId id="2147484100" r:id="rId8"/>
    <p:sldLayoutId id="2147484106" r:id="rId9"/>
    <p:sldLayoutId id="2147484089" r:id="rId10"/>
    <p:sldLayoutId id="2147484092" r:id="rId11"/>
    <p:sldLayoutId id="2147484105" r:id="rId12"/>
    <p:sldLayoutId id="2147484182" r:id="rId13"/>
    <p:sldLayoutId id="2147484130" r:id="rId14"/>
    <p:sldLayoutId id="2147484101" r:id="rId15"/>
    <p:sldLayoutId id="2147484102" r:id="rId16"/>
    <p:sldLayoutId id="2147484093" r:id="rId17"/>
    <p:sldLayoutId id="2147484127" r:id="rId18"/>
    <p:sldLayoutId id="2147484128" r:id="rId19"/>
    <p:sldLayoutId id="2147484129" r:id="rId20"/>
    <p:sldLayoutId id="2147484094" r:id="rId21"/>
    <p:sldLayoutId id="2147484195" r:id="rId22"/>
    <p:sldLayoutId id="2147484096" r:id="rId23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6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250" r:id="rId9"/>
    <p:sldLayoutId id="2147484264" r:id="rId10"/>
    <p:sldLayoutId id="2147484251" r:id="rId11"/>
    <p:sldLayoutId id="2147484252" r:id="rId12"/>
    <p:sldLayoutId id="2147484253" r:id="rId13"/>
    <p:sldLayoutId id="2147484254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38.emf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74638" y="3344576"/>
            <a:ext cx="6400800" cy="1828800"/>
          </a:xfrm>
        </p:spPr>
        <p:txBody>
          <a:bodyPr/>
          <a:lstStyle/>
          <a:p>
            <a:pPr lvl="0"/>
            <a:endParaRPr lang="en-US" sz="18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5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DevOps with the Microsoft cloud</a:t>
            </a:r>
          </a:p>
          <a:p>
            <a:pPr marL="0" indent="0">
              <a:buNone/>
            </a:pPr>
            <a:r>
              <a:rPr lang="en-US" dirty="0"/>
              <a:t>Building a DevOps pipeline</a:t>
            </a:r>
          </a:p>
          <a:p>
            <a:pPr marL="0" indent="0">
              <a:buNone/>
            </a:pPr>
            <a:r>
              <a:rPr lang="en-US" dirty="0"/>
              <a:t>Enhancing mobile development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419293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DevOps?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228850"/>
          </a:xfrm>
        </p:spPr>
        <p:txBody>
          <a:bodyPr/>
          <a:lstStyle/>
          <a:p>
            <a:r>
              <a:rPr lang="en-US" dirty="0"/>
              <a:t>Isn’t DevOps another phrase for Agile?</a:t>
            </a:r>
          </a:p>
          <a:p>
            <a:r>
              <a:rPr lang="en-US" dirty="0"/>
              <a:t>Who is responsible for deploying code?</a:t>
            </a:r>
          </a:p>
          <a:p>
            <a:r>
              <a:rPr lang="en-US" dirty="0"/>
              <a:t>When deployments fail, who gets blamed?</a:t>
            </a:r>
          </a:p>
          <a:p>
            <a:r>
              <a:rPr lang="en-US" dirty="0"/>
              <a:t>How many production deployments do you perform per year? Month? Day? Hour?</a:t>
            </a:r>
          </a:p>
          <a:p>
            <a:r>
              <a:rPr lang="en-US" dirty="0"/>
              <a:t>What is stopping you from deploying faster?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516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Development + Operations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35" y="2211409"/>
            <a:ext cx="4417552" cy="4015714"/>
          </a:xfrm>
          <a:prstGeom prst="rect">
            <a:avLst/>
          </a:prstGeom>
        </p:spPr>
      </p:pic>
      <p:sp>
        <p:nvSpPr>
          <p:cNvPr id="27" name="Freeform 25"/>
          <p:cNvSpPr/>
          <p:nvPr/>
        </p:nvSpPr>
        <p:spPr bwMode="auto">
          <a:xfrm>
            <a:off x="1143000" y="2800350"/>
            <a:ext cx="615950" cy="596900"/>
          </a:xfrm>
          <a:custGeom>
            <a:avLst/>
            <a:gdLst>
              <a:gd name="connsiteX0" fmla="*/ 0 w 615950"/>
              <a:gd name="connsiteY0" fmla="*/ 400050 h 596900"/>
              <a:gd name="connsiteX1" fmla="*/ 25400 w 615950"/>
              <a:gd name="connsiteY1" fmla="*/ 101600 h 596900"/>
              <a:gd name="connsiteX2" fmla="*/ 336550 w 615950"/>
              <a:gd name="connsiteY2" fmla="*/ 0 h 596900"/>
              <a:gd name="connsiteX3" fmla="*/ 615950 w 615950"/>
              <a:gd name="connsiteY3" fmla="*/ 209550 h 596900"/>
              <a:gd name="connsiteX4" fmla="*/ 590550 w 615950"/>
              <a:gd name="connsiteY4" fmla="*/ 469900 h 596900"/>
              <a:gd name="connsiteX5" fmla="*/ 228600 w 615950"/>
              <a:gd name="connsiteY5" fmla="*/ 596900 h 596900"/>
              <a:gd name="connsiteX6" fmla="*/ 0 w 615950"/>
              <a:gd name="connsiteY6" fmla="*/ 40005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50" h="596900">
                <a:moveTo>
                  <a:pt x="0" y="400050"/>
                </a:moveTo>
                <a:lnTo>
                  <a:pt x="25400" y="101600"/>
                </a:lnTo>
                <a:lnTo>
                  <a:pt x="336550" y="0"/>
                </a:lnTo>
                <a:lnTo>
                  <a:pt x="615950" y="209550"/>
                </a:lnTo>
                <a:lnTo>
                  <a:pt x="590550" y="469900"/>
                </a:lnTo>
                <a:lnTo>
                  <a:pt x="228600" y="596900"/>
                </a:lnTo>
                <a:lnTo>
                  <a:pt x="0" y="400050"/>
                </a:ln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7798">
            <a:off x="1302102" y="3342128"/>
            <a:ext cx="576073" cy="862586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720748" y="4721398"/>
            <a:ext cx="1368152" cy="723258"/>
            <a:chOff x="6002213" y="3425254"/>
            <a:chExt cx="1587625" cy="723258"/>
          </a:xfrm>
          <a:solidFill>
            <a:schemeClr val="accent1"/>
          </a:solidFill>
        </p:grpSpPr>
        <p:sp>
          <p:nvSpPr>
            <p:cNvPr id="30" name="Rectangle 29"/>
            <p:cNvSpPr/>
            <p:nvPr/>
          </p:nvSpPr>
          <p:spPr bwMode="auto">
            <a:xfrm>
              <a:off x="6002213" y="3425254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002213" y="3932488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860829" y="4509886"/>
            <a:ext cx="2174098" cy="1736339"/>
            <a:chOff x="8860829" y="4509886"/>
            <a:chExt cx="2174098" cy="1736339"/>
          </a:xfrm>
        </p:grpSpPr>
        <p:sp>
          <p:nvSpPr>
            <p:cNvPr id="33" name="Oval 32"/>
            <p:cNvSpPr/>
            <p:nvPr/>
          </p:nvSpPr>
          <p:spPr bwMode="auto">
            <a:xfrm>
              <a:off x="8860829" y="5970914"/>
              <a:ext cx="2174098" cy="27531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 rot="2001771">
              <a:off x="9266604" y="4509886"/>
              <a:ext cx="1453360" cy="1618491"/>
              <a:chOff x="8504238" y="4584705"/>
              <a:chExt cx="1236752" cy="1377271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8504238" y="4725224"/>
                <a:ext cx="1236752" cy="1236752"/>
              </a:xfrm>
              <a:prstGeom prst="ellipse">
                <a:avLst/>
              </a:prstGeom>
              <a:solidFill>
                <a:schemeClr val="bg1">
                  <a:lumMod val="65000"/>
                  <a:lumOff val="3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8618558" y="5282139"/>
                <a:ext cx="504056" cy="504056"/>
              </a:xfrm>
              <a:prstGeom prst="ellipse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8952456" y="4584705"/>
                <a:ext cx="340316" cy="220585"/>
                <a:chOff x="8964163" y="4017555"/>
                <a:chExt cx="340316" cy="366035"/>
              </a:xfrm>
            </p:grpSpPr>
            <p:sp>
              <p:nvSpPr>
                <p:cNvPr id="38" name="Freeform 20"/>
                <p:cNvSpPr/>
                <p:nvPr/>
              </p:nvSpPr>
              <p:spPr bwMode="auto">
                <a:xfrm>
                  <a:off x="8964163" y="4051662"/>
                  <a:ext cx="340316" cy="331928"/>
                </a:xfrm>
                <a:custGeom>
                  <a:avLst/>
                  <a:gdLst>
                    <a:gd name="connsiteX0" fmla="*/ 0 w 340316"/>
                    <a:gd name="connsiteY0" fmla="*/ 0 h 331928"/>
                    <a:gd name="connsiteX1" fmla="*/ 340316 w 340316"/>
                    <a:gd name="connsiteY1" fmla="*/ 0 h 331928"/>
                    <a:gd name="connsiteX2" fmla="*/ 340316 w 340316"/>
                    <a:gd name="connsiteY2" fmla="*/ 290681 h 331928"/>
                    <a:gd name="connsiteX3" fmla="*/ 170158 w 340316"/>
                    <a:gd name="connsiteY3" fmla="*/ 331928 h 331928"/>
                    <a:gd name="connsiteX4" fmla="*/ 0 w 340316"/>
                    <a:gd name="connsiteY4" fmla="*/ 290681 h 33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316" h="331928">
                      <a:moveTo>
                        <a:pt x="0" y="0"/>
                      </a:moveTo>
                      <a:lnTo>
                        <a:pt x="340316" y="0"/>
                      </a:lnTo>
                      <a:lnTo>
                        <a:pt x="340316" y="290681"/>
                      </a:lnTo>
                      <a:cubicBezTo>
                        <a:pt x="340316" y="313461"/>
                        <a:pt x="264134" y="331928"/>
                        <a:pt x="170158" y="331928"/>
                      </a:cubicBezTo>
                      <a:cubicBezTo>
                        <a:pt x="76182" y="331928"/>
                        <a:pt x="0" y="313461"/>
                        <a:pt x="0" y="290681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 bwMode="auto">
                <a:xfrm>
                  <a:off x="8964163" y="4017555"/>
                  <a:ext cx="340316" cy="82493"/>
                </a:xfrm>
                <a:prstGeom prst="ellipse">
                  <a:avLst/>
                </a:prstGeom>
                <a:solidFill>
                  <a:schemeClr val="bg1">
                    <a:lumMod val="50000"/>
                    <a:lumOff val="50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</p:grpSp>
      </p:grpSp>
      <p:sp>
        <p:nvSpPr>
          <p:cNvPr id="40" name="Freeform 15"/>
          <p:cNvSpPr/>
          <p:nvPr/>
        </p:nvSpPr>
        <p:spPr bwMode="auto">
          <a:xfrm rot="1768747">
            <a:off x="10275031" y="4084118"/>
            <a:ext cx="304422" cy="541356"/>
          </a:xfrm>
          <a:custGeom>
            <a:avLst/>
            <a:gdLst>
              <a:gd name="connsiteX0" fmla="*/ 399384 w 399384"/>
              <a:gd name="connsiteY0" fmla="*/ 710227 h 710227"/>
              <a:gd name="connsiteX1" fmla="*/ 313659 w 399384"/>
              <a:gd name="connsiteY1" fmla="*/ 400664 h 710227"/>
              <a:gd name="connsiteX2" fmla="*/ 13621 w 399384"/>
              <a:gd name="connsiteY2" fmla="*/ 348277 h 710227"/>
              <a:gd name="connsiteX3" fmla="*/ 51721 w 399384"/>
              <a:gd name="connsiteY3" fmla="*/ 29189 h 710227"/>
              <a:gd name="connsiteX4" fmla="*/ 56484 w 399384"/>
              <a:gd name="connsiteY4" fmla="*/ 33952 h 71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384" h="710227">
                <a:moveTo>
                  <a:pt x="399384" y="710227"/>
                </a:moveTo>
                <a:cubicBezTo>
                  <a:pt x="388668" y="585608"/>
                  <a:pt x="377953" y="460989"/>
                  <a:pt x="313659" y="400664"/>
                </a:cubicBezTo>
                <a:cubicBezTo>
                  <a:pt x="249365" y="340339"/>
                  <a:pt x="57277" y="410189"/>
                  <a:pt x="13621" y="348277"/>
                </a:cubicBezTo>
                <a:cubicBezTo>
                  <a:pt x="-30035" y="286364"/>
                  <a:pt x="44577" y="81576"/>
                  <a:pt x="51721" y="29189"/>
                </a:cubicBezTo>
                <a:cubicBezTo>
                  <a:pt x="58865" y="-23198"/>
                  <a:pt x="57674" y="5377"/>
                  <a:pt x="56484" y="3395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Freeform 87"/>
          <p:cNvSpPr>
            <a:spLocks noChangeAspect="1" noEditPoints="1"/>
          </p:cNvSpPr>
          <p:nvPr/>
        </p:nvSpPr>
        <p:spPr bwMode="auto">
          <a:xfrm>
            <a:off x="10262885" y="3860293"/>
            <a:ext cx="423736" cy="408026"/>
          </a:xfrm>
          <a:custGeom>
            <a:avLst/>
            <a:gdLst>
              <a:gd name="T0" fmla="*/ 255 w 388"/>
              <a:gd name="T1" fmla="*/ 58 h 374"/>
              <a:gd name="T2" fmla="*/ 236 w 388"/>
              <a:gd name="T3" fmla="*/ 36 h 374"/>
              <a:gd name="T4" fmla="*/ 196 w 388"/>
              <a:gd name="T5" fmla="*/ 110 h 374"/>
              <a:gd name="T6" fmla="*/ 204 w 388"/>
              <a:gd name="T7" fmla="*/ 138 h 374"/>
              <a:gd name="T8" fmla="*/ 266 w 388"/>
              <a:gd name="T9" fmla="*/ 121 h 374"/>
              <a:gd name="T10" fmla="*/ 221 w 388"/>
              <a:gd name="T11" fmla="*/ 157 h 374"/>
              <a:gd name="T12" fmla="*/ 295 w 388"/>
              <a:gd name="T13" fmla="*/ 140 h 374"/>
              <a:gd name="T14" fmla="*/ 336 w 388"/>
              <a:gd name="T15" fmla="*/ 130 h 374"/>
              <a:gd name="T16" fmla="*/ 323 w 388"/>
              <a:gd name="T17" fmla="*/ 203 h 374"/>
              <a:gd name="T18" fmla="*/ 233 w 388"/>
              <a:gd name="T19" fmla="*/ 169 h 374"/>
              <a:gd name="T20" fmla="*/ 276 w 388"/>
              <a:gd name="T21" fmla="*/ 202 h 374"/>
              <a:gd name="T22" fmla="*/ 315 w 388"/>
              <a:gd name="T23" fmla="*/ 234 h 374"/>
              <a:gd name="T24" fmla="*/ 334 w 388"/>
              <a:gd name="T25" fmla="*/ 212 h 374"/>
              <a:gd name="T26" fmla="*/ 266 w 388"/>
              <a:gd name="T27" fmla="*/ 286 h 374"/>
              <a:gd name="T28" fmla="*/ 240 w 388"/>
              <a:gd name="T29" fmla="*/ 223 h 374"/>
              <a:gd name="T30" fmla="*/ 213 w 388"/>
              <a:gd name="T31" fmla="*/ 210 h 374"/>
              <a:gd name="T32" fmla="*/ 241 w 388"/>
              <a:gd name="T33" fmla="*/ 290 h 374"/>
              <a:gd name="T34" fmla="*/ 257 w 388"/>
              <a:gd name="T35" fmla="*/ 316 h 374"/>
              <a:gd name="T36" fmla="*/ 103 w 388"/>
              <a:gd name="T37" fmla="*/ 112 h 374"/>
              <a:gd name="T38" fmla="*/ 174 w 388"/>
              <a:gd name="T39" fmla="*/ 153 h 374"/>
              <a:gd name="T40" fmla="*/ 161 w 388"/>
              <a:gd name="T41" fmla="*/ 119 h 374"/>
              <a:gd name="T42" fmla="*/ 84 w 388"/>
              <a:gd name="T43" fmla="*/ 86 h 374"/>
              <a:gd name="T44" fmla="*/ 62 w 388"/>
              <a:gd name="T45" fmla="*/ 105 h 374"/>
              <a:gd name="T46" fmla="*/ 163 w 388"/>
              <a:gd name="T47" fmla="*/ 189 h 374"/>
              <a:gd name="T48" fmla="*/ 80 w 388"/>
              <a:gd name="T49" fmla="*/ 250 h 374"/>
              <a:gd name="T50" fmla="*/ 85 w 388"/>
              <a:gd name="T51" fmla="*/ 283 h 374"/>
              <a:gd name="T52" fmla="*/ 109 w 388"/>
              <a:gd name="T53" fmla="*/ 248 h 374"/>
              <a:gd name="T54" fmla="*/ 171 w 388"/>
              <a:gd name="T55" fmla="*/ 195 h 374"/>
              <a:gd name="T56" fmla="*/ 163 w 388"/>
              <a:gd name="T57" fmla="*/ 260 h 374"/>
              <a:gd name="T58" fmla="*/ 161 w 388"/>
              <a:gd name="T59" fmla="*/ 318 h 374"/>
              <a:gd name="T60" fmla="*/ 186 w 388"/>
              <a:gd name="T61" fmla="*/ 299 h 374"/>
              <a:gd name="T62" fmla="*/ 194 w 388"/>
              <a:gd name="T63" fmla="*/ 214 h 374"/>
              <a:gd name="T64" fmla="*/ 248 w 388"/>
              <a:gd name="T65" fmla="*/ 342 h 374"/>
              <a:gd name="T66" fmla="*/ 279 w 388"/>
              <a:gd name="T67" fmla="*/ 345 h 374"/>
              <a:gd name="T68" fmla="*/ 359 w 388"/>
              <a:gd name="T69" fmla="*/ 263 h 374"/>
              <a:gd name="T70" fmla="*/ 356 w 388"/>
              <a:gd name="T71" fmla="*/ 230 h 374"/>
              <a:gd name="T72" fmla="*/ 358 w 388"/>
              <a:gd name="T73" fmla="*/ 136 h 374"/>
              <a:gd name="T74" fmla="*/ 383 w 388"/>
              <a:gd name="T75" fmla="*/ 114 h 374"/>
              <a:gd name="T76" fmla="*/ 278 w 388"/>
              <a:gd name="T77" fmla="*/ 2 h 374"/>
              <a:gd name="T78" fmla="*/ 32 w 388"/>
              <a:gd name="T79" fmla="*/ 120 h 374"/>
              <a:gd name="T80" fmla="*/ 28 w 388"/>
              <a:gd name="T81" fmla="*/ 87 h 374"/>
              <a:gd name="T82" fmla="*/ 71 w 388"/>
              <a:gd name="T83" fmla="*/ 288 h 374"/>
              <a:gd name="T84" fmla="*/ 71 w 388"/>
              <a:gd name="T85" fmla="*/ 322 h 374"/>
              <a:gd name="T86" fmla="*/ 71 w 388"/>
              <a:gd name="T87" fmla="*/ 288 h 374"/>
              <a:gd name="T88" fmla="*/ 170 w 388"/>
              <a:gd name="T89" fmla="*/ 374 h 374"/>
              <a:gd name="T90" fmla="*/ 170 w 388"/>
              <a:gd name="T91" fmla="*/ 341 h 374"/>
              <a:gd name="T92" fmla="*/ 82 w 388"/>
              <a:gd name="T93" fmla="*/ 179 h 374"/>
              <a:gd name="T94" fmla="*/ 157 w 388"/>
              <a:gd name="T95" fmla="*/ 172 h 374"/>
              <a:gd name="T96" fmla="*/ 102 w 388"/>
              <a:gd name="T97" fmla="*/ 150 h 374"/>
              <a:gd name="T98" fmla="*/ 43 w 388"/>
              <a:gd name="T99" fmla="*/ 175 h 374"/>
              <a:gd name="T100" fmla="*/ 52 w 388"/>
              <a:gd name="T101" fmla="*/ 200 h 374"/>
              <a:gd name="T102" fmla="*/ 19 w 388"/>
              <a:gd name="T103" fmla="*/ 23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8" h="374">
                <a:moveTo>
                  <a:pt x="224" y="94"/>
                </a:moveTo>
                <a:cubicBezTo>
                  <a:pt x="229" y="87"/>
                  <a:pt x="234" y="80"/>
                  <a:pt x="239" y="74"/>
                </a:cubicBezTo>
                <a:cubicBezTo>
                  <a:pt x="242" y="71"/>
                  <a:pt x="245" y="68"/>
                  <a:pt x="247" y="65"/>
                </a:cubicBezTo>
                <a:cubicBezTo>
                  <a:pt x="250" y="62"/>
                  <a:pt x="253" y="59"/>
                  <a:pt x="255" y="58"/>
                </a:cubicBezTo>
                <a:cubicBezTo>
                  <a:pt x="256" y="57"/>
                  <a:pt x="257" y="57"/>
                  <a:pt x="257" y="56"/>
                </a:cubicBezTo>
                <a:cubicBezTo>
                  <a:pt x="260" y="53"/>
                  <a:pt x="261" y="50"/>
                  <a:pt x="261" y="46"/>
                </a:cubicBezTo>
                <a:cubicBezTo>
                  <a:pt x="261" y="42"/>
                  <a:pt x="259" y="38"/>
                  <a:pt x="256" y="36"/>
                </a:cubicBezTo>
                <a:cubicBezTo>
                  <a:pt x="251" y="30"/>
                  <a:pt x="241" y="31"/>
                  <a:pt x="236" y="36"/>
                </a:cubicBezTo>
                <a:cubicBezTo>
                  <a:pt x="232" y="41"/>
                  <a:pt x="230" y="44"/>
                  <a:pt x="227" y="48"/>
                </a:cubicBezTo>
                <a:cubicBezTo>
                  <a:pt x="224" y="52"/>
                  <a:pt x="222" y="55"/>
                  <a:pt x="219" y="60"/>
                </a:cubicBezTo>
                <a:cubicBezTo>
                  <a:pt x="214" y="67"/>
                  <a:pt x="210" y="75"/>
                  <a:pt x="206" y="84"/>
                </a:cubicBezTo>
                <a:cubicBezTo>
                  <a:pt x="202" y="92"/>
                  <a:pt x="199" y="101"/>
                  <a:pt x="196" y="110"/>
                </a:cubicBezTo>
                <a:cubicBezTo>
                  <a:pt x="194" y="117"/>
                  <a:pt x="192" y="126"/>
                  <a:pt x="191" y="137"/>
                </a:cubicBezTo>
                <a:cubicBezTo>
                  <a:pt x="191" y="140"/>
                  <a:pt x="193" y="143"/>
                  <a:pt x="196" y="144"/>
                </a:cubicBezTo>
                <a:cubicBezTo>
                  <a:pt x="196" y="144"/>
                  <a:pt x="197" y="144"/>
                  <a:pt x="197" y="144"/>
                </a:cubicBezTo>
                <a:cubicBezTo>
                  <a:pt x="200" y="144"/>
                  <a:pt x="203" y="142"/>
                  <a:pt x="204" y="138"/>
                </a:cubicBezTo>
                <a:cubicBezTo>
                  <a:pt x="205" y="132"/>
                  <a:pt x="208" y="124"/>
                  <a:pt x="212" y="115"/>
                </a:cubicBezTo>
                <a:cubicBezTo>
                  <a:pt x="215" y="108"/>
                  <a:pt x="219" y="101"/>
                  <a:pt x="224" y="94"/>
                </a:cubicBezTo>
                <a:close/>
                <a:moveTo>
                  <a:pt x="269" y="121"/>
                </a:moveTo>
                <a:cubicBezTo>
                  <a:pt x="266" y="121"/>
                  <a:pt x="266" y="121"/>
                  <a:pt x="266" y="121"/>
                </a:cubicBezTo>
                <a:cubicBezTo>
                  <a:pt x="257" y="124"/>
                  <a:pt x="249" y="127"/>
                  <a:pt x="240" y="131"/>
                </a:cubicBezTo>
                <a:cubicBezTo>
                  <a:pt x="234" y="135"/>
                  <a:pt x="225" y="139"/>
                  <a:pt x="217" y="146"/>
                </a:cubicBezTo>
                <a:cubicBezTo>
                  <a:pt x="214" y="148"/>
                  <a:pt x="213" y="151"/>
                  <a:pt x="215" y="154"/>
                </a:cubicBezTo>
                <a:cubicBezTo>
                  <a:pt x="216" y="156"/>
                  <a:pt x="218" y="157"/>
                  <a:pt x="221" y="157"/>
                </a:cubicBezTo>
                <a:cubicBezTo>
                  <a:pt x="222" y="157"/>
                  <a:pt x="223" y="157"/>
                  <a:pt x="224" y="156"/>
                </a:cubicBezTo>
                <a:cubicBezTo>
                  <a:pt x="230" y="153"/>
                  <a:pt x="238" y="150"/>
                  <a:pt x="246" y="147"/>
                </a:cubicBezTo>
                <a:cubicBezTo>
                  <a:pt x="254" y="145"/>
                  <a:pt x="262" y="143"/>
                  <a:pt x="271" y="142"/>
                </a:cubicBezTo>
                <a:cubicBezTo>
                  <a:pt x="279" y="141"/>
                  <a:pt x="287" y="140"/>
                  <a:pt x="295" y="140"/>
                </a:cubicBezTo>
                <a:cubicBezTo>
                  <a:pt x="299" y="140"/>
                  <a:pt x="303" y="140"/>
                  <a:pt x="307" y="140"/>
                </a:cubicBezTo>
                <a:cubicBezTo>
                  <a:pt x="310" y="140"/>
                  <a:pt x="315" y="141"/>
                  <a:pt x="318" y="141"/>
                </a:cubicBezTo>
                <a:cubicBezTo>
                  <a:pt x="320" y="142"/>
                  <a:pt x="321" y="142"/>
                  <a:pt x="321" y="142"/>
                </a:cubicBezTo>
                <a:cubicBezTo>
                  <a:pt x="330" y="142"/>
                  <a:pt x="336" y="137"/>
                  <a:pt x="336" y="130"/>
                </a:cubicBezTo>
                <a:cubicBezTo>
                  <a:pt x="336" y="121"/>
                  <a:pt x="328" y="117"/>
                  <a:pt x="322" y="116"/>
                </a:cubicBezTo>
                <a:cubicBezTo>
                  <a:pt x="317" y="116"/>
                  <a:pt x="306" y="114"/>
                  <a:pt x="294" y="115"/>
                </a:cubicBezTo>
                <a:cubicBezTo>
                  <a:pt x="284" y="116"/>
                  <a:pt x="276" y="118"/>
                  <a:pt x="269" y="121"/>
                </a:cubicBezTo>
                <a:close/>
                <a:moveTo>
                  <a:pt x="323" y="203"/>
                </a:moveTo>
                <a:cubicBezTo>
                  <a:pt x="319" y="201"/>
                  <a:pt x="315" y="198"/>
                  <a:pt x="311" y="196"/>
                </a:cubicBezTo>
                <a:cubicBezTo>
                  <a:pt x="303" y="191"/>
                  <a:pt x="295" y="187"/>
                  <a:pt x="286" y="183"/>
                </a:cubicBezTo>
                <a:cubicBezTo>
                  <a:pt x="278" y="180"/>
                  <a:pt x="269" y="176"/>
                  <a:pt x="260" y="174"/>
                </a:cubicBezTo>
                <a:cubicBezTo>
                  <a:pt x="250" y="171"/>
                  <a:pt x="241" y="170"/>
                  <a:pt x="233" y="169"/>
                </a:cubicBezTo>
                <a:cubicBezTo>
                  <a:pt x="229" y="169"/>
                  <a:pt x="227" y="172"/>
                  <a:pt x="226" y="175"/>
                </a:cubicBezTo>
                <a:cubicBezTo>
                  <a:pt x="225" y="179"/>
                  <a:pt x="228" y="182"/>
                  <a:pt x="232" y="183"/>
                </a:cubicBezTo>
                <a:cubicBezTo>
                  <a:pt x="239" y="184"/>
                  <a:pt x="246" y="187"/>
                  <a:pt x="255" y="190"/>
                </a:cubicBezTo>
                <a:cubicBezTo>
                  <a:pt x="262" y="194"/>
                  <a:pt x="269" y="197"/>
                  <a:pt x="276" y="202"/>
                </a:cubicBezTo>
                <a:cubicBezTo>
                  <a:pt x="284" y="206"/>
                  <a:pt x="290" y="211"/>
                  <a:pt x="297" y="216"/>
                </a:cubicBezTo>
                <a:cubicBezTo>
                  <a:pt x="300" y="219"/>
                  <a:pt x="303" y="222"/>
                  <a:pt x="306" y="224"/>
                </a:cubicBezTo>
                <a:cubicBezTo>
                  <a:pt x="309" y="227"/>
                  <a:pt x="312" y="230"/>
                  <a:pt x="314" y="232"/>
                </a:cubicBezTo>
                <a:cubicBezTo>
                  <a:pt x="314" y="233"/>
                  <a:pt x="315" y="233"/>
                  <a:pt x="315" y="234"/>
                </a:cubicBezTo>
                <a:cubicBezTo>
                  <a:pt x="318" y="236"/>
                  <a:pt x="321" y="238"/>
                  <a:pt x="325" y="238"/>
                </a:cubicBezTo>
                <a:cubicBezTo>
                  <a:pt x="329" y="238"/>
                  <a:pt x="333" y="236"/>
                  <a:pt x="336" y="233"/>
                </a:cubicBezTo>
                <a:cubicBezTo>
                  <a:pt x="338" y="230"/>
                  <a:pt x="339" y="226"/>
                  <a:pt x="339" y="222"/>
                </a:cubicBezTo>
                <a:cubicBezTo>
                  <a:pt x="339" y="218"/>
                  <a:pt x="337" y="215"/>
                  <a:pt x="334" y="212"/>
                </a:cubicBezTo>
                <a:cubicBezTo>
                  <a:pt x="330" y="209"/>
                  <a:pt x="327" y="206"/>
                  <a:pt x="323" y="203"/>
                </a:cubicBezTo>
                <a:close/>
                <a:moveTo>
                  <a:pt x="257" y="316"/>
                </a:moveTo>
                <a:cubicBezTo>
                  <a:pt x="264" y="316"/>
                  <a:pt x="269" y="309"/>
                  <a:pt x="268" y="301"/>
                </a:cubicBezTo>
                <a:cubicBezTo>
                  <a:pt x="268" y="294"/>
                  <a:pt x="267" y="290"/>
                  <a:pt x="266" y="286"/>
                </a:cubicBezTo>
                <a:cubicBezTo>
                  <a:pt x="266" y="284"/>
                  <a:pt x="266" y="282"/>
                  <a:pt x="265" y="280"/>
                </a:cubicBezTo>
                <a:cubicBezTo>
                  <a:pt x="265" y="278"/>
                  <a:pt x="264" y="275"/>
                  <a:pt x="263" y="272"/>
                </a:cubicBezTo>
                <a:cubicBezTo>
                  <a:pt x="261" y="264"/>
                  <a:pt x="257" y="255"/>
                  <a:pt x="253" y="247"/>
                </a:cubicBezTo>
                <a:cubicBezTo>
                  <a:pt x="249" y="238"/>
                  <a:pt x="245" y="230"/>
                  <a:pt x="240" y="223"/>
                </a:cubicBezTo>
                <a:cubicBezTo>
                  <a:pt x="236" y="217"/>
                  <a:pt x="230" y="209"/>
                  <a:pt x="222" y="201"/>
                </a:cubicBezTo>
                <a:cubicBezTo>
                  <a:pt x="220" y="199"/>
                  <a:pt x="216" y="199"/>
                  <a:pt x="214" y="201"/>
                </a:cubicBezTo>
                <a:cubicBezTo>
                  <a:pt x="213" y="202"/>
                  <a:pt x="212" y="203"/>
                  <a:pt x="212" y="205"/>
                </a:cubicBezTo>
                <a:cubicBezTo>
                  <a:pt x="211" y="207"/>
                  <a:pt x="212" y="208"/>
                  <a:pt x="213" y="210"/>
                </a:cubicBezTo>
                <a:cubicBezTo>
                  <a:pt x="217" y="216"/>
                  <a:pt x="221" y="223"/>
                  <a:pt x="225" y="231"/>
                </a:cubicBezTo>
                <a:cubicBezTo>
                  <a:pt x="229" y="238"/>
                  <a:pt x="231" y="246"/>
                  <a:pt x="234" y="254"/>
                </a:cubicBezTo>
                <a:cubicBezTo>
                  <a:pt x="236" y="262"/>
                  <a:pt x="238" y="270"/>
                  <a:pt x="239" y="278"/>
                </a:cubicBezTo>
                <a:cubicBezTo>
                  <a:pt x="240" y="282"/>
                  <a:pt x="240" y="286"/>
                  <a:pt x="241" y="290"/>
                </a:cubicBezTo>
                <a:cubicBezTo>
                  <a:pt x="241" y="294"/>
                  <a:pt x="241" y="303"/>
                  <a:pt x="241" y="304"/>
                </a:cubicBezTo>
                <a:cubicBezTo>
                  <a:pt x="241" y="307"/>
                  <a:pt x="242" y="310"/>
                  <a:pt x="245" y="313"/>
                </a:cubicBezTo>
                <a:cubicBezTo>
                  <a:pt x="247" y="315"/>
                  <a:pt x="251" y="317"/>
                  <a:pt x="255" y="317"/>
                </a:cubicBezTo>
                <a:cubicBezTo>
                  <a:pt x="255" y="317"/>
                  <a:pt x="256" y="317"/>
                  <a:pt x="257" y="316"/>
                </a:cubicBezTo>
                <a:close/>
                <a:moveTo>
                  <a:pt x="78" y="113"/>
                </a:moveTo>
                <a:cubicBezTo>
                  <a:pt x="79" y="113"/>
                  <a:pt x="80" y="113"/>
                  <a:pt x="81" y="113"/>
                </a:cubicBezTo>
                <a:cubicBezTo>
                  <a:pt x="84" y="112"/>
                  <a:pt x="90" y="112"/>
                  <a:pt x="91" y="111"/>
                </a:cubicBezTo>
                <a:cubicBezTo>
                  <a:pt x="95" y="111"/>
                  <a:pt x="99" y="111"/>
                  <a:pt x="103" y="112"/>
                </a:cubicBezTo>
                <a:cubicBezTo>
                  <a:pt x="111" y="113"/>
                  <a:pt x="120" y="115"/>
                  <a:pt x="127" y="118"/>
                </a:cubicBezTo>
                <a:cubicBezTo>
                  <a:pt x="135" y="122"/>
                  <a:pt x="143" y="126"/>
                  <a:pt x="150" y="132"/>
                </a:cubicBezTo>
                <a:cubicBezTo>
                  <a:pt x="158" y="137"/>
                  <a:pt x="164" y="144"/>
                  <a:pt x="168" y="150"/>
                </a:cubicBezTo>
                <a:cubicBezTo>
                  <a:pt x="170" y="152"/>
                  <a:pt x="172" y="153"/>
                  <a:pt x="174" y="153"/>
                </a:cubicBezTo>
                <a:cubicBezTo>
                  <a:pt x="175" y="153"/>
                  <a:pt x="175" y="153"/>
                  <a:pt x="176" y="152"/>
                </a:cubicBezTo>
                <a:cubicBezTo>
                  <a:pt x="178" y="151"/>
                  <a:pt x="179" y="150"/>
                  <a:pt x="179" y="149"/>
                </a:cubicBezTo>
                <a:cubicBezTo>
                  <a:pt x="180" y="147"/>
                  <a:pt x="180" y="145"/>
                  <a:pt x="179" y="144"/>
                </a:cubicBezTo>
                <a:cubicBezTo>
                  <a:pt x="174" y="133"/>
                  <a:pt x="167" y="125"/>
                  <a:pt x="161" y="119"/>
                </a:cubicBezTo>
                <a:cubicBezTo>
                  <a:pt x="154" y="112"/>
                  <a:pt x="146" y="106"/>
                  <a:pt x="137" y="100"/>
                </a:cubicBezTo>
                <a:cubicBezTo>
                  <a:pt x="128" y="94"/>
                  <a:pt x="118" y="90"/>
                  <a:pt x="108" y="88"/>
                </a:cubicBezTo>
                <a:cubicBezTo>
                  <a:pt x="103" y="86"/>
                  <a:pt x="97" y="86"/>
                  <a:pt x="92" y="86"/>
                </a:cubicBezTo>
                <a:cubicBezTo>
                  <a:pt x="89" y="85"/>
                  <a:pt x="87" y="86"/>
                  <a:pt x="84" y="86"/>
                </a:cubicBezTo>
                <a:cubicBezTo>
                  <a:pt x="84" y="86"/>
                  <a:pt x="84" y="86"/>
                  <a:pt x="84" y="86"/>
                </a:cubicBezTo>
                <a:cubicBezTo>
                  <a:pt x="81" y="86"/>
                  <a:pt x="74" y="85"/>
                  <a:pt x="70" y="86"/>
                </a:cubicBezTo>
                <a:cubicBezTo>
                  <a:pt x="67" y="88"/>
                  <a:pt x="64" y="90"/>
                  <a:pt x="62" y="94"/>
                </a:cubicBezTo>
                <a:cubicBezTo>
                  <a:pt x="61" y="97"/>
                  <a:pt x="61" y="101"/>
                  <a:pt x="62" y="105"/>
                </a:cubicBezTo>
                <a:cubicBezTo>
                  <a:pt x="64" y="111"/>
                  <a:pt x="72" y="113"/>
                  <a:pt x="78" y="113"/>
                </a:cubicBezTo>
                <a:close/>
                <a:moveTo>
                  <a:pt x="171" y="195"/>
                </a:moveTo>
                <a:cubicBezTo>
                  <a:pt x="170" y="192"/>
                  <a:pt x="167" y="189"/>
                  <a:pt x="163" y="189"/>
                </a:cubicBezTo>
                <a:cubicBezTo>
                  <a:pt x="163" y="189"/>
                  <a:pt x="163" y="189"/>
                  <a:pt x="163" y="189"/>
                </a:cubicBezTo>
                <a:cubicBezTo>
                  <a:pt x="153" y="189"/>
                  <a:pt x="144" y="192"/>
                  <a:pt x="133" y="196"/>
                </a:cubicBezTo>
                <a:cubicBezTo>
                  <a:pt x="124" y="200"/>
                  <a:pt x="115" y="205"/>
                  <a:pt x="107" y="212"/>
                </a:cubicBezTo>
                <a:cubicBezTo>
                  <a:pt x="100" y="219"/>
                  <a:pt x="93" y="227"/>
                  <a:pt x="87" y="236"/>
                </a:cubicBezTo>
                <a:cubicBezTo>
                  <a:pt x="85" y="240"/>
                  <a:pt x="82" y="245"/>
                  <a:pt x="80" y="250"/>
                </a:cubicBezTo>
                <a:cubicBezTo>
                  <a:pt x="78" y="254"/>
                  <a:pt x="76" y="259"/>
                  <a:pt x="74" y="265"/>
                </a:cubicBezTo>
                <a:cubicBezTo>
                  <a:pt x="73" y="265"/>
                  <a:pt x="73" y="266"/>
                  <a:pt x="73" y="267"/>
                </a:cubicBezTo>
                <a:cubicBezTo>
                  <a:pt x="73" y="271"/>
                  <a:pt x="73" y="274"/>
                  <a:pt x="76" y="277"/>
                </a:cubicBezTo>
                <a:cubicBezTo>
                  <a:pt x="78" y="281"/>
                  <a:pt x="81" y="283"/>
                  <a:pt x="85" y="283"/>
                </a:cubicBezTo>
                <a:cubicBezTo>
                  <a:pt x="86" y="283"/>
                  <a:pt x="87" y="283"/>
                  <a:pt x="87" y="283"/>
                </a:cubicBezTo>
                <a:cubicBezTo>
                  <a:pt x="95" y="283"/>
                  <a:pt x="100" y="278"/>
                  <a:pt x="102" y="271"/>
                </a:cubicBezTo>
                <a:cubicBezTo>
                  <a:pt x="102" y="268"/>
                  <a:pt x="103" y="264"/>
                  <a:pt x="105" y="260"/>
                </a:cubicBezTo>
                <a:cubicBezTo>
                  <a:pt x="106" y="256"/>
                  <a:pt x="108" y="252"/>
                  <a:pt x="109" y="248"/>
                </a:cubicBezTo>
                <a:cubicBezTo>
                  <a:pt x="113" y="241"/>
                  <a:pt x="117" y="233"/>
                  <a:pt x="122" y="227"/>
                </a:cubicBezTo>
                <a:cubicBezTo>
                  <a:pt x="128" y="221"/>
                  <a:pt x="134" y="215"/>
                  <a:pt x="141" y="211"/>
                </a:cubicBezTo>
                <a:cubicBezTo>
                  <a:pt x="149" y="207"/>
                  <a:pt x="157" y="204"/>
                  <a:pt x="165" y="202"/>
                </a:cubicBezTo>
                <a:cubicBezTo>
                  <a:pt x="168" y="201"/>
                  <a:pt x="171" y="199"/>
                  <a:pt x="171" y="195"/>
                </a:cubicBezTo>
                <a:close/>
                <a:moveTo>
                  <a:pt x="191" y="205"/>
                </a:moveTo>
                <a:cubicBezTo>
                  <a:pt x="187" y="203"/>
                  <a:pt x="183" y="204"/>
                  <a:pt x="181" y="207"/>
                </a:cubicBezTo>
                <a:cubicBezTo>
                  <a:pt x="175" y="217"/>
                  <a:pt x="172" y="225"/>
                  <a:pt x="170" y="233"/>
                </a:cubicBezTo>
                <a:cubicBezTo>
                  <a:pt x="167" y="242"/>
                  <a:pt x="165" y="250"/>
                  <a:pt x="163" y="260"/>
                </a:cubicBezTo>
                <a:cubicBezTo>
                  <a:pt x="161" y="269"/>
                  <a:pt x="160" y="278"/>
                  <a:pt x="160" y="287"/>
                </a:cubicBezTo>
                <a:cubicBezTo>
                  <a:pt x="159" y="292"/>
                  <a:pt x="159" y="297"/>
                  <a:pt x="159" y="301"/>
                </a:cubicBezTo>
                <a:cubicBezTo>
                  <a:pt x="160" y="305"/>
                  <a:pt x="160" y="310"/>
                  <a:pt x="160" y="316"/>
                </a:cubicBezTo>
                <a:cubicBezTo>
                  <a:pt x="161" y="316"/>
                  <a:pt x="161" y="317"/>
                  <a:pt x="161" y="318"/>
                </a:cubicBezTo>
                <a:cubicBezTo>
                  <a:pt x="163" y="324"/>
                  <a:pt x="168" y="328"/>
                  <a:pt x="175" y="328"/>
                </a:cubicBezTo>
                <a:cubicBezTo>
                  <a:pt x="176" y="328"/>
                  <a:pt x="178" y="328"/>
                  <a:pt x="179" y="328"/>
                </a:cubicBezTo>
                <a:cubicBezTo>
                  <a:pt x="186" y="325"/>
                  <a:pt x="191" y="317"/>
                  <a:pt x="189" y="310"/>
                </a:cubicBezTo>
                <a:cubicBezTo>
                  <a:pt x="188" y="306"/>
                  <a:pt x="187" y="301"/>
                  <a:pt x="186" y="299"/>
                </a:cubicBezTo>
                <a:cubicBezTo>
                  <a:pt x="186" y="295"/>
                  <a:pt x="185" y="291"/>
                  <a:pt x="185" y="287"/>
                </a:cubicBezTo>
                <a:cubicBezTo>
                  <a:pt x="184" y="278"/>
                  <a:pt x="184" y="270"/>
                  <a:pt x="184" y="262"/>
                </a:cubicBezTo>
                <a:cubicBezTo>
                  <a:pt x="185" y="253"/>
                  <a:pt x="185" y="245"/>
                  <a:pt x="187" y="237"/>
                </a:cubicBezTo>
                <a:cubicBezTo>
                  <a:pt x="189" y="228"/>
                  <a:pt x="191" y="221"/>
                  <a:pt x="194" y="214"/>
                </a:cubicBezTo>
                <a:cubicBezTo>
                  <a:pt x="195" y="211"/>
                  <a:pt x="194" y="207"/>
                  <a:pt x="191" y="205"/>
                </a:cubicBezTo>
                <a:close/>
                <a:moveTo>
                  <a:pt x="263" y="333"/>
                </a:moveTo>
                <a:cubicBezTo>
                  <a:pt x="261" y="333"/>
                  <a:pt x="260" y="333"/>
                  <a:pt x="258" y="334"/>
                </a:cubicBezTo>
                <a:cubicBezTo>
                  <a:pt x="254" y="335"/>
                  <a:pt x="250" y="338"/>
                  <a:pt x="248" y="342"/>
                </a:cubicBezTo>
                <a:cubicBezTo>
                  <a:pt x="246" y="345"/>
                  <a:pt x="245" y="350"/>
                  <a:pt x="246" y="354"/>
                </a:cubicBezTo>
                <a:cubicBezTo>
                  <a:pt x="248" y="362"/>
                  <a:pt x="255" y="367"/>
                  <a:pt x="262" y="367"/>
                </a:cubicBezTo>
                <a:cubicBezTo>
                  <a:pt x="264" y="367"/>
                  <a:pt x="265" y="366"/>
                  <a:pt x="267" y="366"/>
                </a:cubicBezTo>
                <a:cubicBezTo>
                  <a:pt x="276" y="364"/>
                  <a:pt x="281" y="354"/>
                  <a:pt x="279" y="345"/>
                </a:cubicBezTo>
                <a:cubicBezTo>
                  <a:pt x="277" y="338"/>
                  <a:pt x="270" y="333"/>
                  <a:pt x="263" y="333"/>
                </a:cubicBezTo>
                <a:close/>
                <a:moveTo>
                  <a:pt x="356" y="230"/>
                </a:moveTo>
                <a:cubicBezTo>
                  <a:pt x="347" y="232"/>
                  <a:pt x="341" y="240"/>
                  <a:pt x="343" y="249"/>
                </a:cubicBezTo>
                <a:cubicBezTo>
                  <a:pt x="345" y="257"/>
                  <a:pt x="351" y="263"/>
                  <a:pt x="359" y="263"/>
                </a:cubicBezTo>
                <a:cubicBezTo>
                  <a:pt x="360" y="263"/>
                  <a:pt x="362" y="263"/>
                  <a:pt x="363" y="263"/>
                </a:cubicBezTo>
                <a:cubicBezTo>
                  <a:pt x="367" y="262"/>
                  <a:pt x="371" y="259"/>
                  <a:pt x="373" y="256"/>
                </a:cubicBezTo>
                <a:cubicBezTo>
                  <a:pt x="376" y="252"/>
                  <a:pt x="377" y="247"/>
                  <a:pt x="376" y="243"/>
                </a:cubicBezTo>
                <a:cubicBezTo>
                  <a:pt x="374" y="234"/>
                  <a:pt x="365" y="228"/>
                  <a:pt x="356" y="230"/>
                </a:cubicBezTo>
                <a:close/>
                <a:moveTo>
                  <a:pt x="383" y="114"/>
                </a:moveTo>
                <a:cubicBezTo>
                  <a:pt x="381" y="110"/>
                  <a:pt x="376" y="108"/>
                  <a:pt x="372" y="108"/>
                </a:cubicBezTo>
                <a:cubicBezTo>
                  <a:pt x="363" y="107"/>
                  <a:pt x="355" y="114"/>
                  <a:pt x="354" y="123"/>
                </a:cubicBezTo>
                <a:cubicBezTo>
                  <a:pt x="354" y="128"/>
                  <a:pt x="355" y="132"/>
                  <a:pt x="358" y="136"/>
                </a:cubicBezTo>
                <a:cubicBezTo>
                  <a:pt x="361" y="139"/>
                  <a:pt x="365" y="141"/>
                  <a:pt x="370" y="141"/>
                </a:cubicBezTo>
                <a:cubicBezTo>
                  <a:pt x="370" y="141"/>
                  <a:pt x="370" y="141"/>
                  <a:pt x="371" y="141"/>
                </a:cubicBezTo>
                <a:cubicBezTo>
                  <a:pt x="380" y="141"/>
                  <a:pt x="387" y="134"/>
                  <a:pt x="388" y="126"/>
                </a:cubicBezTo>
                <a:cubicBezTo>
                  <a:pt x="388" y="121"/>
                  <a:pt x="386" y="117"/>
                  <a:pt x="383" y="114"/>
                </a:cubicBezTo>
                <a:close/>
                <a:moveTo>
                  <a:pt x="281" y="35"/>
                </a:moveTo>
                <a:cubicBezTo>
                  <a:pt x="283" y="35"/>
                  <a:pt x="284" y="35"/>
                  <a:pt x="285" y="35"/>
                </a:cubicBezTo>
                <a:cubicBezTo>
                  <a:pt x="294" y="33"/>
                  <a:pt x="300" y="24"/>
                  <a:pt x="298" y="15"/>
                </a:cubicBezTo>
                <a:cubicBezTo>
                  <a:pt x="296" y="6"/>
                  <a:pt x="287" y="0"/>
                  <a:pt x="278" y="2"/>
                </a:cubicBezTo>
                <a:cubicBezTo>
                  <a:pt x="274" y="3"/>
                  <a:pt x="270" y="5"/>
                  <a:pt x="268" y="9"/>
                </a:cubicBezTo>
                <a:cubicBezTo>
                  <a:pt x="265" y="13"/>
                  <a:pt x="264" y="17"/>
                  <a:pt x="265" y="21"/>
                </a:cubicBezTo>
                <a:cubicBezTo>
                  <a:pt x="267" y="29"/>
                  <a:pt x="274" y="35"/>
                  <a:pt x="281" y="35"/>
                </a:cubicBezTo>
                <a:close/>
                <a:moveTo>
                  <a:pt x="32" y="120"/>
                </a:moveTo>
                <a:cubicBezTo>
                  <a:pt x="33" y="120"/>
                  <a:pt x="34" y="120"/>
                  <a:pt x="36" y="119"/>
                </a:cubicBezTo>
                <a:cubicBezTo>
                  <a:pt x="45" y="117"/>
                  <a:pt x="50" y="108"/>
                  <a:pt x="48" y="99"/>
                </a:cubicBezTo>
                <a:cubicBezTo>
                  <a:pt x="46" y="92"/>
                  <a:pt x="40" y="86"/>
                  <a:pt x="32" y="86"/>
                </a:cubicBezTo>
                <a:cubicBezTo>
                  <a:pt x="30" y="86"/>
                  <a:pt x="29" y="86"/>
                  <a:pt x="28" y="87"/>
                </a:cubicBezTo>
                <a:cubicBezTo>
                  <a:pt x="24" y="88"/>
                  <a:pt x="20" y="90"/>
                  <a:pt x="18" y="94"/>
                </a:cubicBezTo>
                <a:cubicBezTo>
                  <a:pt x="15" y="98"/>
                  <a:pt x="14" y="103"/>
                  <a:pt x="16" y="107"/>
                </a:cubicBezTo>
                <a:cubicBezTo>
                  <a:pt x="17" y="114"/>
                  <a:pt x="24" y="120"/>
                  <a:pt x="32" y="120"/>
                </a:cubicBezTo>
                <a:close/>
                <a:moveTo>
                  <a:pt x="71" y="288"/>
                </a:moveTo>
                <a:cubicBezTo>
                  <a:pt x="69" y="288"/>
                  <a:pt x="66" y="289"/>
                  <a:pt x="64" y="290"/>
                </a:cubicBezTo>
                <a:cubicBezTo>
                  <a:pt x="60" y="292"/>
                  <a:pt x="57" y="296"/>
                  <a:pt x="55" y="300"/>
                </a:cubicBezTo>
                <a:cubicBezTo>
                  <a:pt x="54" y="304"/>
                  <a:pt x="54" y="309"/>
                  <a:pt x="56" y="313"/>
                </a:cubicBezTo>
                <a:cubicBezTo>
                  <a:pt x="59" y="318"/>
                  <a:pt x="65" y="322"/>
                  <a:pt x="71" y="322"/>
                </a:cubicBezTo>
                <a:cubicBezTo>
                  <a:pt x="74" y="322"/>
                  <a:pt x="76" y="321"/>
                  <a:pt x="79" y="320"/>
                </a:cubicBezTo>
                <a:cubicBezTo>
                  <a:pt x="83" y="318"/>
                  <a:pt x="86" y="315"/>
                  <a:pt x="87" y="311"/>
                </a:cubicBezTo>
                <a:cubicBezTo>
                  <a:pt x="89" y="306"/>
                  <a:pt x="88" y="302"/>
                  <a:pt x="86" y="298"/>
                </a:cubicBezTo>
                <a:cubicBezTo>
                  <a:pt x="84" y="292"/>
                  <a:pt x="78" y="288"/>
                  <a:pt x="71" y="288"/>
                </a:cubicBezTo>
                <a:close/>
                <a:moveTo>
                  <a:pt x="170" y="341"/>
                </a:moveTo>
                <a:cubicBezTo>
                  <a:pt x="168" y="341"/>
                  <a:pt x="167" y="341"/>
                  <a:pt x="166" y="342"/>
                </a:cubicBezTo>
                <a:cubicBezTo>
                  <a:pt x="157" y="344"/>
                  <a:pt x="151" y="353"/>
                  <a:pt x="154" y="362"/>
                </a:cubicBezTo>
                <a:cubicBezTo>
                  <a:pt x="156" y="369"/>
                  <a:pt x="162" y="374"/>
                  <a:pt x="170" y="374"/>
                </a:cubicBezTo>
                <a:cubicBezTo>
                  <a:pt x="171" y="374"/>
                  <a:pt x="173" y="374"/>
                  <a:pt x="174" y="374"/>
                </a:cubicBezTo>
                <a:cubicBezTo>
                  <a:pt x="179" y="373"/>
                  <a:pt x="182" y="370"/>
                  <a:pt x="184" y="366"/>
                </a:cubicBezTo>
                <a:cubicBezTo>
                  <a:pt x="187" y="362"/>
                  <a:pt x="187" y="358"/>
                  <a:pt x="186" y="353"/>
                </a:cubicBezTo>
                <a:cubicBezTo>
                  <a:pt x="184" y="346"/>
                  <a:pt x="177" y="341"/>
                  <a:pt x="170" y="341"/>
                </a:cubicBezTo>
                <a:close/>
                <a:moveTo>
                  <a:pt x="65" y="193"/>
                </a:moveTo>
                <a:cubicBezTo>
                  <a:pt x="65" y="193"/>
                  <a:pt x="66" y="191"/>
                  <a:pt x="68" y="190"/>
                </a:cubicBezTo>
                <a:cubicBezTo>
                  <a:pt x="69" y="188"/>
                  <a:pt x="71" y="187"/>
                  <a:pt x="72" y="186"/>
                </a:cubicBezTo>
                <a:cubicBezTo>
                  <a:pt x="75" y="183"/>
                  <a:pt x="79" y="181"/>
                  <a:pt x="82" y="179"/>
                </a:cubicBezTo>
                <a:cubicBezTo>
                  <a:pt x="89" y="175"/>
                  <a:pt x="97" y="172"/>
                  <a:pt x="105" y="170"/>
                </a:cubicBezTo>
                <a:cubicBezTo>
                  <a:pt x="113" y="169"/>
                  <a:pt x="122" y="168"/>
                  <a:pt x="130" y="168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41" y="168"/>
                  <a:pt x="150" y="169"/>
                  <a:pt x="157" y="172"/>
                </a:cubicBezTo>
                <a:cubicBezTo>
                  <a:pt x="160" y="173"/>
                  <a:pt x="163" y="171"/>
                  <a:pt x="165" y="169"/>
                </a:cubicBezTo>
                <a:cubicBezTo>
                  <a:pt x="167" y="166"/>
                  <a:pt x="165" y="162"/>
                  <a:pt x="162" y="160"/>
                </a:cubicBezTo>
                <a:cubicBezTo>
                  <a:pt x="152" y="154"/>
                  <a:pt x="142" y="152"/>
                  <a:pt x="133" y="151"/>
                </a:cubicBezTo>
                <a:cubicBezTo>
                  <a:pt x="123" y="149"/>
                  <a:pt x="113" y="149"/>
                  <a:pt x="102" y="150"/>
                </a:cubicBezTo>
                <a:cubicBezTo>
                  <a:pt x="92" y="150"/>
                  <a:pt x="81" y="153"/>
                  <a:pt x="71" y="157"/>
                </a:cubicBezTo>
                <a:cubicBezTo>
                  <a:pt x="66" y="159"/>
                  <a:pt x="61" y="161"/>
                  <a:pt x="57" y="164"/>
                </a:cubicBezTo>
                <a:cubicBezTo>
                  <a:pt x="54" y="165"/>
                  <a:pt x="52" y="167"/>
                  <a:pt x="50" y="169"/>
                </a:cubicBezTo>
                <a:cubicBezTo>
                  <a:pt x="47" y="171"/>
                  <a:pt x="45" y="172"/>
                  <a:pt x="43" y="175"/>
                </a:cubicBezTo>
                <a:cubicBezTo>
                  <a:pt x="42" y="175"/>
                  <a:pt x="42" y="175"/>
                  <a:pt x="42" y="175"/>
                </a:cubicBezTo>
                <a:cubicBezTo>
                  <a:pt x="41" y="176"/>
                  <a:pt x="41" y="177"/>
                  <a:pt x="40" y="178"/>
                </a:cubicBezTo>
                <a:cubicBezTo>
                  <a:pt x="36" y="184"/>
                  <a:pt x="38" y="193"/>
                  <a:pt x="45" y="198"/>
                </a:cubicBezTo>
                <a:cubicBezTo>
                  <a:pt x="47" y="199"/>
                  <a:pt x="50" y="200"/>
                  <a:pt x="52" y="200"/>
                </a:cubicBezTo>
                <a:cubicBezTo>
                  <a:pt x="57" y="200"/>
                  <a:pt x="62" y="197"/>
                  <a:pt x="65" y="193"/>
                </a:cubicBezTo>
                <a:close/>
                <a:moveTo>
                  <a:pt x="6" y="203"/>
                </a:moveTo>
                <a:cubicBezTo>
                  <a:pt x="0" y="210"/>
                  <a:pt x="1" y="221"/>
                  <a:pt x="8" y="227"/>
                </a:cubicBezTo>
                <a:cubicBezTo>
                  <a:pt x="11" y="229"/>
                  <a:pt x="15" y="231"/>
                  <a:pt x="19" y="231"/>
                </a:cubicBezTo>
                <a:cubicBezTo>
                  <a:pt x="24" y="231"/>
                  <a:pt x="29" y="229"/>
                  <a:pt x="32" y="225"/>
                </a:cubicBezTo>
                <a:cubicBezTo>
                  <a:pt x="38" y="218"/>
                  <a:pt x="37" y="207"/>
                  <a:pt x="30" y="201"/>
                </a:cubicBezTo>
                <a:cubicBezTo>
                  <a:pt x="23" y="196"/>
                  <a:pt x="12" y="197"/>
                  <a:pt x="6" y="203"/>
                </a:cubicBezTo>
                <a:close/>
              </a:path>
            </a:pathLst>
          </a:custGeom>
          <a:solidFill>
            <a:srgbClr val="FCD11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59697" y="6049360"/>
            <a:ext cx="93198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64339" y="6049360"/>
            <a:ext cx="938398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44" name="Explosion 1 2"/>
          <p:cNvSpPr/>
          <p:nvPr/>
        </p:nvSpPr>
        <p:spPr bwMode="auto">
          <a:xfrm>
            <a:off x="8435995" y="2662342"/>
            <a:ext cx="3672408" cy="3672408"/>
          </a:xfrm>
          <a:prstGeom prst="irregularSeal1">
            <a:avLst/>
          </a:prstGeom>
          <a:solidFill>
            <a:srgbClr val="FFF100">
              <a:alpha val="7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5" name="Explosion 1 4"/>
          <p:cNvSpPr/>
          <p:nvPr/>
        </p:nvSpPr>
        <p:spPr bwMode="auto">
          <a:xfrm rot="9900000">
            <a:off x="8888939" y="3045408"/>
            <a:ext cx="2700491" cy="2700491"/>
          </a:xfrm>
          <a:prstGeom prst="irregularSeal1">
            <a:avLst/>
          </a:prstGeom>
          <a:solidFill>
            <a:srgbClr val="FFB9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Explosion 1 5"/>
          <p:cNvSpPr/>
          <p:nvPr/>
        </p:nvSpPr>
        <p:spPr bwMode="auto">
          <a:xfrm rot="5400000">
            <a:off x="9418638" y="3542968"/>
            <a:ext cx="1916898" cy="1916898"/>
          </a:xfrm>
          <a:prstGeom prst="irregularSeal1">
            <a:avLst/>
          </a:prstGeom>
          <a:solidFill>
            <a:srgbClr val="DC3C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7" name="Freeform 57"/>
          <p:cNvSpPr>
            <a:spLocks noEditPoints="1"/>
          </p:cNvSpPr>
          <p:nvPr/>
        </p:nvSpPr>
        <p:spPr bwMode="auto">
          <a:xfrm>
            <a:off x="1125212" y="2777182"/>
            <a:ext cx="655217" cy="67613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184"/>
            <a:endParaRPr lang="en-US" sz="1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563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616E-6 -3.6768E-7 L -0.01302 0.03336 L -0.00996 0.04017 L 0.00268 0.05197 L 0.00332 0.06082 L 0.00038 0.07557 L -0.00383 0.08919 " pathEditMode="relative" ptsTypes="AAAAAAA">
                                      <p:cBhvr>
                                        <p:cTn id="2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1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10000" fill="remove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3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4" grpId="0" animBg="1"/>
      <p:bldP spid="45" grpId="0" animBg="1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547688" y="295275"/>
            <a:ext cx="11888787" cy="917575"/>
          </a:xfrm>
        </p:spPr>
        <p:txBody>
          <a:bodyPr/>
          <a:lstStyle/>
          <a:p>
            <a:r>
              <a:rPr lang="en-US" dirty="0"/>
              <a:t>What is DevOps?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12" y="1989238"/>
            <a:ext cx="8286354" cy="469326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67198" y="3125471"/>
            <a:ext cx="3516559" cy="1694463"/>
            <a:chOff x="1915245" y="3565268"/>
            <a:chExt cx="2106962" cy="1015245"/>
          </a:xfrm>
          <a:solidFill>
            <a:srgbClr val="7549A7"/>
          </a:solidFill>
        </p:grpSpPr>
        <p:sp>
          <p:nvSpPr>
            <p:cNvPr id="6" name="Right Triangle 5"/>
            <p:cNvSpPr/>
            <p:nvPr/>
          </p:nvSpPr>
          <p:spPr bwMode="auto">
            <a:xfrm flipH="1" flipV="1">
              <a:off x="3212354" y="4262381"/>
              <a:ext cx="233927" cy="318132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915245" y="3565268"/>
              <a:ext cx="2106962" cy="715902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Development and</a:t>
              </a:r>
              <a:br>
                <a:rPr lang="en-US" sz="2000" kern="0" dirty="0">
                  <a:solidFill>
                    <a:srgbClr val="FBFBFB"/>
                  </a:solidFill>
                  <a:cs typeface="Bodoni Std Bold Italic"/>
                </a:rPr>
              </a:b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Operations collaboration”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03637" y="1248455"/>
            <a:ext cx="2220823" cy="974123"/>
            <a:chOff x="3263030" y="1224045"/>
            <a:chExt cx="1315046" cy="686386"/>
          </a:xfrm>
          <a:solidFill>
            <a:srgbClr val="BADB0A"/>
          </a:solidFill>
        </p:grpSpPr>
        <p:sp>
          <p:nvSpPr>
            <p:cNvPr id="9" name="Right Triangle 8"/>
            <p:cNvSpPr/>
            <p:nvPr/>
          </p:nvSpPr>
          <p:spPr bwMode="auto">
            <a:xfrm flipH="1" flipV="1">
              <a:off x="4254100" y="1656968"/>
              <a:ext cx="186375" cy="253463"/>
            </a:xfrm>
            <a:prstGeom prst="rtTriangle">
              <a:avLst/>
            </a:prstGeom>
            <a:solidFill>
              <a:srgbClr val="009CE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263030" y="1224045"/>
              <a:ext cx="1315046" cy="446826"/>
            </a:xfrm>
            <a:prstGeom prst="roundRect">
              <a:avLst/>
            </a:prstGeom>
            <a:solidFill>
              <a:srgbClr val="009CE5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a job title”</a:t>
              </a:r>
            </a:p>
          </p:txBody>
        </p:sp>
      </p:grpSp>
      <p:sp>
        <p:nvSpPr>
          <p:cNvPr id="11" name="Right Triangle 10"/>
          <p:cNvSpPr/>
          <p:nvPr/>
        </p:nvSpPr>
        <p:spPr bwMode="auto">
          <a:xfrm flipV="1">
            <a:off x="8631950" y="4197101"/>
            <a:ext cx="233927" cy="318132"/>
          </a:xfrm>
          <a:prstGeom prst="rt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373649" y="3125471"/>
            <a:ext cx="2873787" cy="1090419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228">
              <a:defRPr/>
            </a:pPr>
            <a:r>
              <a:rPr lang="en-US" sz="2000" kern="0" dirty="0">
                <a:solidFill>
                  <a:srgbClr val="FBFBFB"/>
                </a:solidFill>
                <a:cs typeface="Bodoni Std Bold Italic"/>
              </a:rPr>
              <a:t>“It means faster and smaller releases”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82953" y="3299282"/>
            <a:ext cx="2348739" cy="847232"/>
            <a:chOff x="5229616" y="3272179"/>
            <a:chExt cx="1505024" cy="686386"/>
          </a:xfrm>
          <a:solidFill>
            <a:srgbClr val="682A7A"/>
          </a:solidFill>
        </p:grpSpPr>
        <p:sp>
          <p:nvSpPr>
            <p:cNvPr id="14" name="Right Triangle 13"/>
            <p:cNvSpPr/>
            <p:nvPr/>
          </p:nvSpPr>
          <p:spPr bwMode="auto">
            <a:xfrm flipV="1">
              <a:off x="5888941" y="3705102"/>
              <a:ext cx="186375" cy="253463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229616" y="3272179"/>
              <a:ext cx="1505024" cy="44682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automation”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2545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/>
          <a:lstStyle/>
          <a:p>
            <a:r>
              <a:rPr lang="en-US" dirty="0"/>
              <a:t>The DevOps conversation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360251" y="5622064"/>
            <a:ext cx="3650483" cy="887379"/>
            <a:chOff x="4359987" y="5622366"/>
            <a:chExt cx="3651001" cy="887505"/>
          </a:xfrm>
          <a:solidFill>
            <a:srgbClr val="B4009E"/>
          </a:solidFill>
        </p:grpSpPr>
        <p:sp>
          <p:nvSpPr>
            <p:cNvPr id="19" name="Rectangle 18"/>
            <p:cNvSpPr/>
            <p:nvPr/>
          </p:nvSpPr>
          <p:spPr bwMode="auto">
            <a:xfrm>
              <a:off x="4359987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2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292296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Process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208210" y="5622065"/>
            <a:ext cx="3650482" cy="887379"/>
            <a:chOff x="8208492" y="5622366"/>
            <a:chExt cx="3651000" cy="887505"/>
          </a:xfrm>
          <a:solidFill>
            <a:srgbClr val="E81123"/>
          </a:solidFill>
        </p:grpSpPr>
        <p:sp>
          <p:nvSpPr>
            <p:cNvPr id="22" name="Rectangle 21"/>
            <p:cNvSpPr/>
            <p:nvPr/>
          </p:nvSpPr>
          <p:spPr bwMode="auto">
            <a:xfrm>
              <a:off x="820849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3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9140800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Products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2292" y="5627379"/>
            <a:ext cx="3650483" cy="887379"/>
            <a:chOff x="511482" y="5622366"/>
            <a:chExt cx="3651001" cy="887505"/>
          </a:xfrm>
          <a:solidFill>
            <a:srgbClr val="5C2D91"/>
          </a:solidFill>
        </p:grpSpPr>
        <p:sp>
          <p:nvSpPr>
            <p:cNvPr id="25" name="Rectangle 24"/>
            <p:cNvSpPr/>
            <p:nvPr/>
          </p:nvSpPr>
          <p:spPr bwMode="auto">
            <a:xfrm>
              <a:off x="51148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443791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People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08" y="2101355"/>
            <a:ext cx="1724972" cy="308744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68" y="2480480"/>
            <a:ext cx="1330145" cy="26112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568811" y="2100043"/>
            <a:ext cx="3298852" cy="3299988"/>
            <a:chOff x="3763989" y="1325427"/>
            <a:chExt cx="4610100" cy="461168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6300" y="2709936"/>
              <a:ext cx="1717500" cy="15527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892" y="2730500"/>
              <a:ext cx="1772163" cy="1609471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154" y="3677327"/>
              <a:ext cx="248694" cy="20464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108" y="1405778"/>
              <a:ext cx="4449971" cy="4450143"/>
            </a:xfrm>
            <a:prstGeom prst="rect">
              <a:avLst/>
            </a:prstGeom>
          </p:spPr>
        </p:pic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  <a:gd name="T12" fmla="*/ 80 w 2679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lnTo>
                    <a:pt x="80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  <a:gd name="T12" fmla="*/ 2679 w 2679"/>
                <a:gd name="T13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lnTo>
                    <a:pt x="2679" y="2679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close/>
                </a:path>
              </a:pathLst>
            </a:custGeom>
            <a:solidFill>
              <a:srgbClr val="F693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close/>
                </a:path>
              </a:pathLst>
            </a:custGeom>
            <a:solidFill>
              <a:srgbClr val="B92B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close/>
                </a:path>
              </a:pathLst>
            </a:custGeom>
            <a:solidFill>
              <a:srgbClr val="C924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6069039" y="3630477"/>
              <a:ext cx="2305050" cy="2306638"/>
            </a:xfrm>
            <a:custGeom>
              <a:avLst/>
              <a:gdLst>
                <a:gd name="T0" fmla="*/ 0 w 2678"/>
                <a:gd name="T1" fmla="*/ 2679 h 2679"/>
                <a:gd name="T2" fmla="*/ 0 w 2678"/>
                <a:gd name="T3" fmla="*/ 2679 h 2679"/>
                <a:gd name="T4" fmla="*/ 0 w 2678"/>
                <a:gd name="T5" fmla="*/ 2599 h 2679"/>
                <a:gd name="T6" fmla="*/ 2598 w 2678"/>
                <a:gd name="T7" fmla="*/ 0 h 2679"/>
                <a:gd name="T8" fmla="*/ 2678 w 2678"/>
                <a:gd name="T9" fmla="*/ 0 h 2679"/>
                <a:gd name="T10" fmla="*/ 0 w 2678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9">
                  <a:moveTo>
                    <a:pt x="0" y="2679"/>
                  </a:moveTo>
                  <a:lnTo>
                    <a:pt x="0" y="2679"/>
                  </a:lnTo>
                  <a:lnTo>
                    <a:pt x="0" y="2599"/>
                  </a:lnTo>
                  <a:cubicBezTo>
                    <a:pt x="1432" y="2599"/>
                    <a:pt x="2598" y="1433"/>
                    <a:pt x="2598" y="0"/>
                  </a:cubicBezTo>
                  <a:lnTo>
                    <a:pt x="2678" y="0"/>
                  </a:lnTo>
                  <a:cubicBezTo>
                    <a:pt x="2678" y="1477"/>
                    <a:pt x="1477" y="2679"/>
                    <a:pt x="0" y="2679"/>
                  </a:cubicBezTo>
                  <a:close/>
                </a:path>
              </a:pathLst>
            </a:custGeom>
            <a:solidFill>
              <a:srgbClr val="3D85C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  <a:gd name="T12" fmla="*/ 2678 w 2678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lnTo>
                    <a:pt x="2678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</p:grpSp>
      <p:grpSp>
        <p:nvGrpSpPr>
          <p:cNvPr id="41" name="Group 4"/>
          <p:cNvGrpSpPr>
            <a:grpSpLocks noChangeAspect="1"/>
          </p:cNvGrpSpPr>
          <p:nvPr/>
        </p:nvGrpSpPr>
        <p:grpSpPr bwMode="auto">
          <a:xfrm>
            <a:off x="7697788" y="1162050"/>
            <a:ext cx="4667250" cy="4667250"/>
            <a:chOff x="4849" y="732"/>
            <a:chExt cx="2940" cy="2940"/>
          </a:xfrm>
        </p:grpSpPr>
        <p:sp>
          <p:nvSpPr>
            <p:cNvPr id="42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49" y="732"/>
              <a:ext cx="2940" cy="2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7161" y="2751"/>
              <a:ext cx="255" cy="125"/>
            </a:xfrm>
            <a:custGeom>
              <a:avLst/>
              <a:gdLst>
                <a:gd name="T0" fmla="*/ 51 w 100"/>
                <a:gd name="T1" fmla="*/ 1 h 49"/>
                <a:gd name="T2" fmla="*/ 0 w 100"/>
                <a:gd name="T3" fmla="*/ 49 h 49"/>
                <a:gd name="T4" fmla="*/ 99 w 100"/>
                <a:gd name="T5" fmla="*/ 49 h 49"/>
                <a:gd name="T6" fmla="*/ 51 w 100"/>
                <a:gd name="T7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49">
                  <a:moveTo>
                    <a:pt x="51" y="1"/>
                  </a:moveTo>
                  <a:cubicBezTo>
                    <a:pt x="24" y="0"/>
                    <a:pt x="1" y="21"/>
                    <a:pt x="0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100" y="21"/>
                    <a:pt x="79" y="2"/>
                    <a:pt x="51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691" y="2753"/>
              <a:ext cx="544" cy="69"/>
            </a:xfrm>
            <a:custGeom>
              <a:avLst/>
              <a:gdLst>
                <a:gd name="T0" fmla="*/ 210 w 213"/>
                <a:gd name="T1" fmla="*/ 27 h 27"/>
                <a:gd name="T2" fmla="*/ 188 w 213"/>
                <a:gd name="T3" fmla="*/ 17 h 27"/>
                <a:gd name="T4" fmla="*/ 142 w 213"/>
                <a:gd name="T5" fmla="*/ 8 h 27"/>
                <a:gd name="T6" fmla="*/ 0 w 213"/>
                <a:gd name="T7" fmla="*/ 8 h 27"/>
                <a:gd name="T8" fmla="*/ 0 w 213"/>
                <a:gd name="T9" fmla="*/ 0 h 27"/>
                <a:gd name="T10" fmla="*/ 142 w 213"/>
                <a:gd name="T11" fmla="*/ 0 h 27"/>
                <a:gd name="T12" fmla="*/ 191 w 213"/>
                <a:gd name="T13" fmla="*/ 10 h 27"/>
                <a:gd name="T14" fmla="*/ 213 w 213"/>
                <a:gd name="T15" fmla="*/ 20 h 27"/>
                <a:gd name="T16" fmla="*/ 210 w 213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7">
                  <a:moveTo>
                    <a:pt x="210" y="27"/>
                  </a:moveTo>
                  <a:cubicBezTo>
                    <a:pt x="188" y="17"/>
                    <a:pt x="188" y="17"/>
                    <a:pt x="188" y="17"/>
                  </a:cubicBezTo>
                  <a:cubicBezTo>
                    <a:pt x="177" y="12"/>
                    <a:pt x="155" y="8"/>
                    <a:pt x="14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7" y="0"/>
                    <a:pt x="179" y="5"/>
                    <a:pt x="191" y="10"/>
                  </a:cubicBezTo>
                  <a:cubicBezTo>
                    <a:pt x="213" y="20"/>
                    <a:pt x="213" y="20"/>
                    <a:pt x="213" y="20"/>
                  </a:cubicBezTo>
                  <a:lnTo>
                    <a:pt x="210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775" y="2554"/>
              <a:ext cx="567" cy="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5362" y="1663"/>
              <a:ext cx="1370" cy="952"/>
            </a:xfrm>
            <a:custGeom>
              <a:avLst/>
              <a:gdLst>
                <a:gd name="T0" fmla="*/ 527 w 537"/>
                <a:gd name="T1" fmla="*/ 373 h 373"/>
                <a:gd name="T2" fmla="*/ 537 w 537"/>
                <a:gd name="T3" fmla="*/ 362 h 373"/>
                <a:gd name="T4" fmla="*/ 537 w 537"/>
                <a:gd name="T5" fmla="*/ 11 h 373"/>
                <a:gd name="T6" fmla="*/ 527 w 537"/>
                <a:gd name="T7" fmla="*/ 0 h 373"/>
                <a:gd name="T8" fmla="*/ 11 w 537"/>
                <a:gd name="T9" fmla="*/ 0 h 373"/>
                <a:gd name="T10" fmla="*/ 0 w 537"/>
                <a:gd name="T11" fmla="*/ 11 h 373"/>
                <a:gd name="T12" fmla="*/ 0 w 537"/>
                <a:gd name="T13" fmla="*/ 362 h 373"/>
                <a:gd name="T14" fmla="*/ 11 w 537"/>
                <a:gd name="T15" fmla="*/ 373 h 373"/>
                <a:gd name="T16" fmla="*/ 527 w 537"/>
                <a:gd name="T17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7" h="373">
                  <a:moveTo>
                    <a:pt x="527" y="373"/>
                  </a:moveTo>
                  <a:cubicBezTo>
                    <a:pt x="532" y="373"/>
                    <a:pt x="537" y="368"/>
                    <a:pt x="537" y="362"/>
                  </a:cubicBezTo>
                  <a:cubicBezTo>
                    <a:pt x="537" y="11"/>
                    <a:pt x="537" y="11"/>
                    <a:pt x="537" y="11"/>
                  </a:cubicBezTo>
                  <a:cubicBezTo>
                    <a:pt x="537" y="5"/>
                    <a:pt x="532" y="0"/>
                    <a:pt x="5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8"/>
                    <a:pt x="5" y="373"/>
                    <a:pt x="11" y="373"/>
                  </a:cubicBezTo>
                  <a:lnTo>
                    <a:pt x="527" y="3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405" y="1707"/>
              <a:ext cx="1284" cy="72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5209" y="2809"/>
              <a:ext cx="1697" cy="6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5209" y="2733"/>
              <a:ext cx="1697" cy="76"/>
            </a:xfrm>
            <a:custGeom>
              <a:avLst/>
              <a:gdLst>
                <a:gd name="T0" fmla="*/ 1697 w 1697"/>
                <a:gd name="T1" fmla="*/ 76 h 76"/>
                <a:gd name="T2" fmla="*/ 0 w 1697"/>
                <a:gd name="T3" fmla="*/ 76 h 76"/>
                <a:gd name="T4" fmla="*/ 107 w 1697"/>
                <a:gd name="T5" fmla="*/ 0 h 76"/>
                <a:gd name="T6" fmla="*/ 1592 w 1697"/>
                <a:gd name="T7" fmla="*/ 0 h 76"/>
                <a:gd name="T8" fmla="*/ 1697 w 1697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7" h="76">
                  <a:moveTo>
                    <a:pt x="1697" y="76"/>
                  </a:moveTo>
                  <a:lnTo>
                    <a:pt x="0" y="76"/>
                  </a:lnTo>
                  <a:lnTo>
                    <a:pt x="107" y="0"/>
                  </a:lnTo>
                  <a:lnTo>
                    <a:pt x="1592" y="0"/>
                  </a:lnTo>
                  <a:lnTo>
                    <a:pt x="1697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2"/>
            <p:cNvSpPr>
              <a:spLocks noChangeArrowheads="1"/>
            </p:cNvSpPr>
            <p:nvPr/>
          </p:nvSpPr>
          <p:spPr bwMode="auto">
            <a:xfrm>
              <a:off x="5732" y="1531"/>
              <a:ext cx="674" cy="674"/>
            </a:xfrm>
            <a:prstGeom prst="ellipse">
              <a:avLst/>
            </a:prstGeom>
            <a:solidFill>
              <a:srgbClr val="E81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/>
            <p:cNvSpPr>
              <a:spLocks noEditPoints="1"/>
            </p:cNvSpPr>
            <p:nvPr/>
          </p:nvSpPr>
          <p:spPr bwMode="auto">
            <a:xfrm>
              <a:off x="5900" y="1725"/>
              <a:ext cx="337" cy="286"/>
            </a:xfrm>
            <a:custGeom>
              <a:avLst/>
              <a:gdLst>
                <a:gd name="T0" fmla="*/ 125 w 132"/>
                <a:gd name="T1" fmla="*/ 105 h 112"/>
                <a:gd name="T2" fmla="*/ 0 w 132"/>
                <a:gd name="T3" fmla="*/ 20 h 112"/>
                <a:gd name="T4" fmla="*/ 0 w 132"/>
                <a:gd name="T5" fmla="*/ 112 h 112"/>
                <a:gd name="T6" fmla="*/ 132 w 132"/>
                <a:gd name="T7" fmla="*/ 0 h 112"/>
                <a:gd name="T8" fmla="*/ 0 w 132"/>
                <a:gd name="T9" fmla="*/ 0 h 112"/>
                <a:gd name="T10" fmla="*/ 77 w 132"/>
                <a:gd name="T11" fmla="*/ 63 h 112"/>
                <a:gd name="T12" fmla="*/ 73 w 132"/>
                <a:gd name="T13" fmla="*/ 57 h 112"/>
                <a:gd name="T14" fmla="*/ 69 w 132"/>
                <a:gd name="T15" fmla="*/ 53 h 112"/>
                <a:gd name="T16" fmla="*/ 62 w 132"/>
                <a:gd name="T17" fmla="*/ 49 h 112"/>
                <a:gd name="T18" fmla="*/ 56 w 132"/>
                <a:gd name="T19" fmla="*/ 49 h 112"/>
                <a:gd name="T20" fmla="*/ 49 w 132"/>
                <a:gd name="T21" fmla="*/ 53 h 112"/>
                <a:gd name="T22" fmla="*/ 44 w 132"/>
                <a:gd name="T23" fmla="*/ 57 h 112"/>
                <a:gd name="T24" fmla="*/ 41 w 132"/>
                <a:gd name="T25" fmla="*/ 63 h 112"/>
                <a:gd name="T26" fmla="*/ 40 w 132"/>
                <a:gd name="T27" fmla="*/ 69 h 112"/>
                <a:gd name="T28" fmla="*/ 41 w 132"/>
                <a:gd name="T29" fmla="*/ 76 h 112"/>
                <a:gd name="T30" fmla="*/ 44 w 132"/>
                <a:gd name="T31" fmla="*/ 81 h 112"/>
                <a:gd name="T32" fmla="*/ 50 w 132"/>
                <a:gd name="T33" fmla="*/ 86 h 112"/>
                <a:gd name="T34" fmla="*/ 55 w 132"/>
                <a:gd name="T35" fmla="*/ 88 h 112"/>
                <a:gd name="T36" fmla="*/ 60 w 132"/>
                <a:gd name="T37" fmla="*/ 83 h 112"/>
                <a:gd name="T38" fmla="*/ 67 w 132"/>
                <a:gd name="T39" fmla="*/ 87 h 112"/>
                <a:gd name="T40" fmla="*/ 68 w 132"/>
                <a:gd name="T41" fmla="*/ 79 h 112"/>
                <a:gd name="T42" fmla="*/ 77 w 132"/>
                <a:gd name="T43" fmla="*/ 78 h 112"/>
                <a:gd name="T44" fmla="*/ 73 w 132"/>
                <a:gd name="T45" fmla="*/ 71 h 112"/>
                <a:gd name="T46" fmla="*/ 67 w 132"/>
                <a:gd name="T47" fmla="*/ 69 h 112"/>
                <a:gd name="T48" fmla="*/ 53 w 132"/>
                <a:gd name="T49" fmla="*/ 75 h 112"/>
                <a:gd name="T50" fmla="*/ 59 w 132"/>
                <a:gd name="T51" fmla="*/ 61 h 112"/>
                <a:gd name="T52" fmla="*/ 55 w 132"/>
                <a:gd name="T53" fmla="*/ 69 h 112"/>
                <a:gd name="T54" fmla="*/ 59 w 132"/>
                <a:gd name="T55" fmla="*/ 73 h 112"/>
                <a:gd name="T56" fmla="*/ 91 w 132"/>
                <a:gd name="T57" fmla="*/ 55 h 112"/>
                <a:gd name="T58" fmla="*/ 93 w 132"/>
                <a:gd name="T59" fmla="*/ 51 h 112"/>
                <a:gd name="T60" fmla="*/ 91 w 132"/>
                <a:gd name="T61" fmla="*/ 49 h 112"/>
                <a:gd name="T62" fmla="*/ 86 w 132"/>
                <a:gd name="T63" fmla="*/ 48 h 112"/>
                <a:gd name="T64" fmla="*/ 82 w 132"/>
                <a:gd name="T65" fmla="*/ 44 h 112"/>
                <a:gd name="T66" fmla="*/ 78 w 132"/>
                <a:gd name="T67" fmla="*/ 49 h 112"/>
                <a:gd name="T68" fmla="*/ 74 w 132"/>
                <a:gd name="T69" fmla="*/ 49 h 112"/>
                <a:gd name="T70" fmla="*/ 73 w 132"/>
                <a:gd name="T71" fmla="*/ 52 h 112"/>
                <a:gd name="T72" fmla="*/ 76 w 132"/>
                <a:gd name="T73" fmla="*/ 57 h 112"/>
                <a:gd name="T74" fmla="*/ 73 w 132"/>
                <a:gd name="T75" fmla="*/ 60 h 112"/>
                <a:gd name="T76" fmla="*/ 75 w 132"/>
                <a:gd name="T77" fmla="*/ 62 h 112"/>
                <a:gd name="T78" fmla="*/ 81 w 132"/>
                <a:gd name="T79" fmla="*/ 65 h 112"/>
                <a:gd name="T80" fmla="*/ 85 w 132"/>
                <a:gd name="T81" fmla="*/ 65 h 112"/>
                <a:gd name="T82" fmla="*/ 91 w 132"/>
                <a:gd name="T83" fmla="*/ 62 h 112"/>
                <a:gd name="T84" fmla="*/ 93 w 132"/>
                <a:gd name="T85" fmla="*/ 60 h 112"/>
                <a:gd name="T86" fmla="*/ 91 w 132"/>
                <a:gd name="T87" fmla="*/ 57 h 112"/>
                <a:gd name="T88" fmla="*/ 83 w 132"/>
                <a:gd name="T89" fmla="*/ 58 h 112"/>
                <a:gd name="T90" fmla="*/ 86 w 132"/>
                <a:gd name="T91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12">
                  <a:moveTo>
                    <a:pt x="7" y="26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0" y="20"/>
                  </a:moveTo>
                  <a:cubicBezTo>
                    <a:pt x="132" y="20"/>
                    <a:pt x="132" y="20"/>
                    <a:pt x="132" y="20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"/>
                    <a:pt x="0" y="20"/>
                    <a:pt x="0" y="20"/>
                  </a:cubicBezTo>
                  <a:close/>
                  <a:moveTo>
                    <a:pt x="0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79" y="68"/>
                  </a:move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8" y="63"/>
                    <a:pt x="77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1" y="63"/>
                    <a:pt x="71" y="62"/>
                    <a:pt x="71" y="62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3"/>
                    <a:pt x="69" y="53"/>
                    <a:pt x="69" y="53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4" y="56"/>
                    <a:pt x="63" y="56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6" y="49"/>
                    <a:pt x="56" y="4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4" y="56"/>
                    <a:pt x="54" y="56"/>
                    <a:pt x="53" y="56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6"/>
                    <a:pt x="44" y="56"/>
                    <a:pt x="44" y="5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6" y="63"/>
                    <a:pt x="46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3"/>
                    <a:pt x="40" y="64"/>
                    <a:pt x="40" y="64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40" y="69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2"/>
                    <a:pt x="45" y="73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7"/>
                    <a:pt x="41" y="7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4" y="81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0" y="80"/>
                    <a:pt x="50" y="80"/>
                    <a:pt x="50" y="81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5" y="88"/>
                    <a:pt x="55" y="88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83"/>
                    <a:pt x="59" y="83"/>
                    <a:pt x="59" y="83"/>
                  </a:cubicBezTo>
                  <a:cubicBezTo>
                    <a:pt x="59" y="83"/>
                    <a:pt x="59" y="83"/>
                    <a:pt x="60" y="83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4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8" y="87"/>
                    <a:pt x="68" y="87"/>
                    <a:pt x="68" y="86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80"/>
                    <a:pt x="68" y="80"/>
                    <a:pt x="68" y="79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1"/>
                    <a:pt x="75" y="81"/>
                    <a:pt x="75" y="81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7" y="77"/>
                    <a:pt x="77" y="76"/>
                    <a:pt x="77" y="7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2"/>
                    <a:pt x="73" y="71"/>
                    <a:pt x="73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9" y="68"/>
                    <a:pt x="79" y="68"/>
                    <a:pt x="79" y="68"/>
                  </a:cubicBezTo>
                  <a:close/>
                  <a:moveTo>
                    <a:pt x="67" y="69"/>
                  </a:moveTo>
                  <a:cubicBezTo>
                    <a:pt x="67" y="71"/>
                    <a:pt x="66" y="73"/>
                    <a:pt x="64" y="75"/>
                  </a:cubicBezTo>
                  <a:cubicBezTo>
                    <a:pt x="63" y="76"/>
                    <a:pt x="61" y="77"/>
                    <a:pt x="59" y="77"/>
                  </a:cubicBezTo>
                  <a:cubicBezTo>
                    <a:pt x="57" y="77"/>
                    <a:pt x="55" y="76"/>
                    <a:pt x="53" y="75"/>
                  </a:cubicBezTo>
                  <a:cubicBezTo>
                    <a:pt x="52" y="73"/>
                    <a:pt x="51" y="71"/>
                    <a:pt x="51" y="69"/>
                  </a:cubicBezTo>
                  <a:cubicBezTo>
                    <a:pt x="51" y="67"/>
                    <a:pt x="52" y="65"/>
                    <a:pt x="53" y="64"/>
                  </a:cubicBezTo>
                  <a:cubicBezTo>
                    <a:pt x="55" y="62"/>
                    <a:pt x="57" y="61"/>
                    <a:pt x="59" y="61"/>
                  </a:cubicBezTo>
                  <a:cubicBezTo>
                    <a:pt x="61" y="61"/>
                    <a:pt x="63" y="62"/>
                    <a:pt x="64" y="64"/>
                  </a:cubicBezTo>
                  <a:cubicBezTo>
                    <a:pt x="66" y="65"/>
                    <a:pt x="67" y="67"/>
                    <a:pt x="67" y="69"/>
                  </a:cubicBezTo>
                  <a:close/>
                  <a:moveTo>
                    <a:pt x="55" y="69"/>
                  </a:moveTo>
                  <a:cubicBezTo>
                    <a:pt x="55" y="67"/>
                    <a:pt x="57" y="66"/>
                    <a:pt x="59" y="66"/>
                  </a:cubicBezTo>
                  <a:cubicBezTo>
                    <a:pt x="61" y="66"/>
                    <a:pt x="63" y="67"/>
                    <a:pt x="63" y="69"/>
                  </a:cubicBezTo>
                  <a:cubicBezTo>
                    <a:pt x="63" y="71"/>
                    <a:pt x="61" y="73"/>
                    <a:pt x="59" y="73"/>
                  </a:cubicBezTo>
                  <a:cubicBezTo>
                    <a:pt x="57" y="73"/>
                    <a:pt x="55" y="71"/>
                    <a:pt x="55" y="69"/>
                  </a:cubicBezTo>
                  <a:close/>
                  <a:moveTo>
                    <a:pt x="91" y="57"/>
                  </a:moveTo>
                  <a:cubicBezTo>
                    <a:pt x="91" y="56"/>
                    <a:pt x="91" y="56"/>
                    <a:pt x="91" y="55"/>
                  </a:cubicBezTo>
                  <a:cubicBezTo>
                    <a:pt x="91" y="55"/>
                    <a:pt x="91" y="54"/>
                    <a:pt x="91" y="54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2"/>
                    <a:pt x="93" y="51"/>
                    <a:pt x="93" y="5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9"/>
                    <a:pt x="92" y="49"/>
                    <a:pt x="91" y="49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7" y="49"/>
                    <a:pt x="87" y="48"/>
                    <a:pt x="86" y="48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5"/>
                    <a:pt x="84" y="44"/>
                    <a:pt x="84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2" y="44"/>
                    <a:pt x="81" y="45"/>
                    <a:pt x="81" y="4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0" y="48"/>
                    <a:pt x="79" y="49"/>
                    <a:pt x="78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4" y="49"/>
                    <a:pt x="74" y="49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2"/>
                    <a:pt x="73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5" y="55"/>
                    <a:pt x="75" y="55"/>
                  </a:cubicBezTo>
                  <a:cubicBezTo>
                    <a:pt x="75" y="56"/>
                    <a:pt x="76" y="56"/>
                    <a:pt x="76" y="57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4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9" y="62"/>
                    <a:pt x="80" y="62"/>
                    <a:pt x="81" y="62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81" y="66"/>
                    <a:pt x="82" y="66"/>
                    <a:pt x="82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5" y="66"/>
                    <a:pt x="85" y="65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2"/>
                    <a:pt x="87" y="62"/>
                    <a:pt x="88" y="61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1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7"/>
                    <a:pt x="91" y="57"/>
                    <a:pt x="91" y="57"/>
                  </a:cubicBezTo>
                  <a:close/>
                  <a:moveTo>
                    <a:pt x="86" y="55"/>
                  </a:moveTo>
                  <a:cubicBezTo>
                    <a:pt x="86" y="57"/>
                    <a:pt x="85" y="58"/>
                    <a:pt x="83" y="58"/>
                  </a:cubicBezTo>
                  <a:cubicBezTo>
                    <a:pt x="82" y="58"/>
                    <a:pt x="80" y="57"/>
                    <a:pt x="80" y="55"/>
                  </a:cubicBezTo>
                  <a:cubicBezTo>
                    <a:pt x="80" y="54"/>
                    <a:pt x="82" y="52"/>
                    <a:pt x="83" y="52"/>
                  </a:cubicBezTo>
                  <a:cubicBezTo>
                    <a:pt x="85" y="52"/>
                    <a:pt x="86" y="54"/>
                    <a:pt x="86" y="5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67411" y="3288453"/>
            <a:ext cx="76630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30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pic>
        <p:nvPicPr>
          <p:cNvPr id="53" name="Picture 52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632955" y="2942999"/>
            <a:ext cx="123634" cy="137160"/>
          </a:xfrm>
          <a:prstGeom prst="rect">
            <a:avLst/>
          </a:prstGeom>
        </p:spPr>
      </p:pic>
      <p:pic>
        <p:nvPicPr>
          <p:cNvPr id="54" name="Picture 53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907498" y="2942999"/>
            <a:ext cx="123634" cy="13716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450168" y="3288453"/>
            <a:ext cx="76687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1022595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DevOps can help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67658" y="2185097"/>
            <a:ext cx="3805807" cy="3435227"/>
          </a:xfrm>
          <a:prstGeom prst="rect">
            <a:avLst/>
          </a:prstGeom>
          <a:solidFill>
            <a:srgbClr val="54186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319530" y="2185097"/>
            <a:ext cx="3805807" cy="3435227"/>
          </a:xfrm>
          <a:prstGeom prst="rect">
            <a:avLst/>
          </a:prstGeom>
          <a:solidFill>
            <a:srgbClr val="2FAFE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171401" y="2185097"/>
            <a:ext cx="3805807" cy="3435227"/>
          </a:xfrm>
          <a:prstGeom prst="rect">
            <a:avLst/>
          </a:prstGeom>
          <a:solidFill>
            <a:srgbClr val="F1771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67658" y="2792357"/>
            <a:ext cx="3803904" cy="120237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Shorten Cycle Times</a:t>
            </a: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4319530" y="2792356"/>
            <a:ext cx="3803904" cy="1445513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srgbClr val="FFFFFF"/>
                </a:solidFill>
              </a:rPr>
              <a:t>Optimize Resources</a:t>
            </a: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8171401" y="2792356"/>
            <a:ext cx="3803904" cy="94558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Improve Quality</a:t>
            </a:r>
            <a:b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and </a:t>
            </a:r>
            <a:r>
              <a:rPr lang="en-US" sz="2800" dirty="0" err="1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Availablilty</a:t>
            </a:r>
            <a:endParaRPr lang="en-US" sz="2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</a:endParaRP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630287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541868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82159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2FAFE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9334030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F1771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 Placeholder 7"/>
          <p:cNvSpPr txBox="1">
            <a:spLocks/>
          </p:cNvSpPr>
          <p:nvPr/>
        </p:nvSpPr>
        <p:spPr>
          <a:xfrm>
            <a:off x="8173628" y="3606800"/>
            <a:ext cx="3803904" cy="198793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7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Capture rich telemetry on application </a:t>
            </a:r>
            <a:r>
              <a:rPr lang="en-US" sz="1800" spc="-5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performance and usage so that you </a:t>
            </a:r>
            <a:r>
              <a:rPr lang="en-US" sz="1800" spc="-6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can make better decisions on future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investments and anticipate issues in production before they impact your service.</a:t>
            </a:r>
          </a:p>
        </p:txBody>
      </p:sp>
      <p:sp>
        <p:nvSpPr>
          <p:cNvPr id="13" name="Text Placeholder 6"/>
          <p:cNvSpPr txBox="1">
            <a:spLocks/>
          </p:cNvSpPr>
          <p:nvPr/>
        </p:nvSpPr>
        <p:spPr>
          <a:xfrm>
            <a:off x="4370373" y="3606800"/>
            <a:ext cx="3803904" cy="1762236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1800" dirty="0">
                <a:solidFill>
                  <a:srgbClr val="FFFFFF"/>
                </a:solidFill>
                <a:latin typeface="Segoe UI"/>
              </a:rPr>
              <a:t>Efficiently manage environments using technologies that support </a:t>
            </a:r>
            <a:r>
              <a:rPr lang="en-US" sz="1800" spc="-50" dirty="0">
                <a:solidFill>
                  <a:srgbClr val="FFFFFF"/>
                </a:solidFill>
                <a:latin typeface="Segoe UI"/>
              </a:rPr>
              <a:t>self-service provisioning in a secure way, in line with your IT governance standards.</a:t>
            </a:r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470975" y="3606800"/>
            <a:ext cx="3803904" cy="182615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3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Speed up and increase traceability </a:t>
            </a:r>
            <a:r>
              <a:rPr lang="en-US" sz="1800" spc="2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of each release by empowering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your development and operations </a:t>
            </a:r>
            <a:r>
              <a:rPr lang="en-US" sz="1800" spc="-4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teams with advanced collaboration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and automation tools. </a:t>
            </a:r>
          </a:p>
        </p:txBody>
      </p:sp>
      <p:pic>
        <p:nvPicPr>
          <p:cNvPr id="15" name="Picture 14" descr="ShortenCycle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t="9981" r="20811" b="14403"/>
          <a:stretch/>
        </p:blipFill>
        <p:spPr>
          <a:xfrm>
            <a:off x="1825749" y="1507173"/>
            <a:ext cx="1056671" cy="100177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847540" y="1508973"/>
            <a:ext cx="802745" cy="998179"/>
            <a:chOff x="9223030" y="-2441251"/>
            <a:chExt cx="2184644" cy="3706781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619431" y="-1741245"/>
              <a:ext cx="664250" cy="596629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9223030" y="-1144616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9347024" y="-1044193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9223030" y="-72455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9347024" y="22060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9583201" y="999705"/>
              <a:ext cx="1464302" cy="9451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9707195" y="1094221"/>
              <a:ext cx="1219267" cy="171309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9854806" y="-937863"/>
              <a:ext cx="1428875" cy="86540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5" name="Freeform 63"/>
            <p:cNvSpPr>
              <a:spLocks/>
            </p:cNvSpPr>
            <p:nvPr/>
          </p:nvSpPr>
          <p:spPr bwMode="auto">
            <a:xfrm>
              <a:off x="9854806" y="128390"/>
              <a:ext cx="1428875" cy="871315"/>
            </a:xfrm>
            <a:custGeom>
              <a:avLst/>
              <a:gdLst>
                <a:gd name="T0" fmla="*/ 363 w 484"/>
                <a:gd name="T1" fmla="*/ 295 h 295"/>
                <a:gd name="T2" fmla="*/ 484 w 484"/>
                <a:gd name="T3" fmla="*/ 0 h 295"/>
                <a:gd name="T4" fmla="*/ 0 w 484"/>
                <a:gd name="T5" fmla="*/ 0 h 295"/>
                <a:gd name="T6" fmla="*/ 0 w 484"/>
                <a:gd name="T7" fmla="*/ 295 h 295"/>
                <a:gd name="T8" fmla="*/ 363 w 484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295">
                  <a:moveTo>
                    <a:pt x="363" y="295"/>
                  </a:moveTo>
                  <a:lnTo>
                    <a:pt x="484" y="0"/>
                  </a:lnTo>
                  <a:lnTo>
                    <a:pt x="0" y="0"/>
                  </a:lnTo>
                  <a:lnTo>
                    <a:pt x="0" y="295"/>
                  </a:lnTo>
                  <a:lnTo>
                    <a:pt x="363" y="295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9347024" y="-937863"/>
              <a:ext cx="507782" cy="86540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0023082" y="-607059"/>
              <a:ext cx="507782" cy="20970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 dirty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8" name="Freeform 66"/>
            <p:cNvSpPr>
              <a:spLocks/>
            </p:cNvSpPr>
            <p:nvPr/>
          </p:nvSpPr>
          <p:spPr bwMode="auto">
            <a:xfrm>
              <a:off x="9347024" y="128390"/>
              <a:ext cx="507782" cy="871315"/>
            </a:xfrm>
            <a:custGeom>
              <a:avLst/>
              <a:gdLst>
                <a:gd name="T0" fmla="*/ 122 w 172"/>
                <a:gd name="T1" fmla="*/ 295 h 295"/>
                <a:gd name="T2" fmla="*/ 172 w 172"/>
                <a:gd name="T3" fmla="*/ 295 h 295"/>
                <a:gd name="T4" fmla="*/ 172 w 172"/>
                <a:gd name="T5" fmla="*/ 0 h 295"/>
                <a:gd name="T6" fmla="*/ 0 w 172"/>
                <a:gd name="T7" fmla="*/ 0 h 295"/>
                <a:gd name="T8" fmla="*/ 122 w 172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95">
                  <a:moveTo>
                    <a:pt x="122" y="295"/>
                  </a:moveTo>
                  <a:lnTo>
                    <a:pt x="172" y="295"/>
                  </a:lnTo>
                  <a:lnTo>
                    <a:pt x="172" y="0"/>
                  </a:lnTo>
                  <a:lnTo>
                    <a:pt x="0" y="0"/>
                  </a:lnTo>
                  <a:lnTo>
                    <a:pt x="122" y="295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9347024" y="-2139983"/>
              <a:ext cx="513686" cy="9953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0359636" y="-1921415"/>
              <a:ext cx="436929" cy="776799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359636" y="-2305385"/>
              <a:ext cx="94471" cy="770892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9659959" y="-2340828"/>
              <a:ext cx="522543" cy="1196212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0028987" y="-2441251"/>
              <a:ext cx="330649" cy="1296635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9860710" y="-2021838"/>
              <a:ext cx="286365" cy="877222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</p:grpSp>
      <p:pic>
        <p:nvPicPr>
          <p:cNvPr id="35" name="Picture 34" descr="ProcessMachi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4" t="7355" r="5953" b="9612"/>
          <a:stretch/>
        </p:blipFill>
        <p:spPr>
          <a:xfrm>
            <a:off x="9534940" y="1544095"/>
            <a:ext cx="1183797" cy="9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53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habits and practices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30210" y="1351581"/>
            <a:ext cx="2753037" cy="2526681"/>
            <a:chOff x="361913" y="1409851"/>
            <a:chExt cx="2253455" cy="2526681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1002520" y="3032545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>
            <a:xfrm>
              <a:off x="378797" y="3022132"/>
              <a:ext cx="1728313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6" name="Rectangle 5"/>
            <p:cNvSpPr/>
            <p:nvPr/>
          </p:nvSpPr>
          <p:spPr>
            <a:xfrm flipH="1">
              <a:off x="361913" y="1409851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7" name="Rectangle 6"/>
          <p:cNvSpPr/>
          <p:nvPr/>
        </p:nvSpPr>
        <p:spPr>
          <a:xfrm flipH="1">
            <a:off x="2093000" y="5676916"/>
            <a:ext cx="22534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endParaRPr lang="en-US" sz="12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75376" y="1363662"/>
            <a:ext cx="2253455" cy="2514600"/>
            <a:chOff x="3907078" y="1704954"/>
            <a:chExt cx="2253455" cy="25146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4743490" y="3315567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>
            <a:xfrm>
              <a:off x="3952185" y="3305154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 flipH="1">
              <a:off x="3907078" y="1704954"/>
              <a:ext cx="2253455" cy="15930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Telemetry Collection</a:t>
              </a:r>
              <a:b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700284" y="4106862"/>
            <a:ext cx="2253455" cy="2843838"/>
            <a:chOff x="5731986" y="4275818"/>
            <a:chExt cx="2253455" cy="284383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523291" y="4275818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>
            <a:xfrm flipV="1">
              <a:off x="5731986" y="5179805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 flipH="1">
              <a:off x="5731986" y="5206504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User Telemetry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Feature flags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43444" y="1363662"/>
            <a:ext cx="2253455" cy="2514600"/>
            <a:chOff x="7325948" y="1976641"/>
            <a:chExt cx="2253455" cy="2514600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8148885" y="3587254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>
              <a:off x="7334430" y="3576841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9" name="Rectangle 18"/>
            <p:cNvSpPr/>
            <p:nvPr/>
          </p:nvSpPr>
          <p:spPr>
            <a:xfrm flipH="1">
              <a:off x="7325948" y="1976641"/>
              <a:ext cx="2253455" cy="15930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Code Reviews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Measurement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899299" y="4123594"/>
            <a:ext cx="3537176" cy="2881827"/>
            <a:chOff x="8931001" y="4171676"/>
            <a:chExt cx="3074355" cy="288182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9647305" y="4171676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>
            <a:xfrm>
              <a:off x="8931001" y="5075663"/>
              <a:ext cx="249911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 flipH="1">
              <a:off x="8931001" y="5106816"/>
              <a:ext cx="3074355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spc="-70" dirty="0">
                  <a:ea typeface="Calibri" panose="020F0502020204030204" pitchFamily="34" charset="0"/>
                  <a:cs typeface="Arial" panose="020B0604020202020204" pitchFamily="34" charset="0"/>
                </a:rPr>
                <a:t>Application Performance  Management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Delivery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44441" y="1068775"/>
            <a:ext cx="2731372" cy="2799074"/>
            <a:chOff x="9742683" y="884564"/>
            <a:chExt cx="2629639" cy="2799074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1189698" y="2779651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6" name="Rectangle 25"/>
            <p:cNvSpPr/>
            <p:nvPr/>
          </p:nvSpPr>
          <p:spPr>
            <a:xfrm flipH="1">
              <a:off x="9742683" y="884564"/>
              <a:ext cx="2629639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Configuration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805539" y="2779651"/>
              <a:ext cx="240243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008800" y="4143757"/>
            <a:ext cx="2382885" cy="2858705"/>
            <a:chOff x="2169932" y="4486604"/>
            <a:chExt cx="2253455" cy="2858705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961237" y="4486604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>
            <a:xfrm>
              <a:off x="2169932" y="5390591"/>
              <a:ext cx="1684304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 flipH="1">
              <a:off x="2169932" y="5432157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Enterprise Agile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32" name="Oval 31"/>
          <p:cNvSpPr/>
          <p:nvPr/>
        </p:nvSpPr>
        <p:spPr>
          <a:xfrm>
            <a:off x="41633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63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FLOW OF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CUSTOMER VALUE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217316" y="3304883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16504" y="3268922"/>
            <a:ext cx="2454877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TEAM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AUTONOMY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&amp; ENTERPRISE</a:t>
            </a:r>
            <a:br>
              <a:rPr lang="en-US" sz="1200" b="1" i="1" kern="0" dirty="0">
                <a:solidFill>
                  <a:srgbClr val="FFFFFF"/>
                </a:solidFill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ALIGNMENT</a:t>
            </a: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doni M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063918" y="3313932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22225" y="3301121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BACKLOG refined with LEARNING</a:t>
            </a:r>
          </a:p>
        </p:txBody>
      </p:sp>
      <p:sp>
        <p:nvSpPr>
          <p:cNvPr id="38" name="Oval 37"/>
          <p:cNvSpPr/>
          <p:nvPr/>
        </p:nvSpPr>
        <p:spPr>
          <a:xfrm>
            <a:off x="576662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24933" y="32895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EVIDENCE</a:t>
            </a:r>
            <a:b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gathered in PRODUCTION</a:t>
            </a:r>
          </a:p>
        </p:txBody>
      </p:sp>
      <p:sp>
        <p:nvSpPr>
          <p:cNvPr id="40" name="Oval 39"/>
          <p:cNvSpPr/>
          <p:nvPr/>
        </p:nvSpPr>
        <p:spPr>
          <a:xfrm>
            <a:off x="7369971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28278" y="33358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MANAGED TECHNICAL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DEBT</a:t>
            </a:r>
          </a:p>
        </p:txBody>
      </p:sp>
      <p:sp>
        <p:nvSpPr>
          <p:cNvPr id="42" name="Oval 41"/>
          <p:cNvSpPr/>
          <p:nvPr/>
        </p:nvSpPr>
        <p:spPr>
          <a:xfrm>
            <a:off x="897401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20748" y="340527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PRODUCTION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FIRST MINDSET</a:t>
            </a:r>
          </a:p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058619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4449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INFRASTRUCTURE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is a FLEXIBLE RESOURCE</a:t>
            </a:r>
          </a:p>
        </p:txBody>
      </p:sp>
    </p:spTree>
    <p:extLst>
      <p:ext uri="{BB962C8B-B14F-4D97-AF65-F5344CB8AC3E}">
        <p14:creationId xmlns:p14="http://schemas.microsoft.com/office/powerpoint/2010/main" val="292768254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focus areas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00" y="2709936"/>
            <a:ext cx="1717500" cy="155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92" y="2730500"/>
            <a:ext cx="1772163" cy="1609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54" y="3677327"/>
            <a:ext cx="248694" cy="204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108" y="1405778"/>
            <a:ext cx="4449971" cy="44501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9997" y="1603566"/>
            <a:ext cx="82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404040">
                    <a:lumMod val="60000"/>
                    <a:lumOff val="40000"/>
                  </a:srgbClr>
                </a:solidFill>
                <a:latin typeface="Segoe UI Light"/>
                <a:cs typeface="Arial" pitchFamily="34" charset="0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487" y="1341956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6278" y="1509855"/>
            <a:ext cx="2373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Monitor + Learn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9971" y="5518255"/>
            <a:ext cx="121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Release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2334" y="5579810"/>
            <a:ext cx="214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FFFFFF">
                    <a:lumMod val="50000"/>
                  </a:srgbClr>
                </a:soli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7780" y="5318200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336" y="3418925"/>
            <a:ext cx="2091058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685" y="3418925"/>
            <a:ext cx="1727099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4054" y="124824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6936" y="525061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  <a:gd name="T12" fmla="*/ 80 w 2679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lnTo>
                  <a:pt x="80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  <a:gd name="T12" fmla="*/ 2679 w 2679"/>
              <a:gd name="T13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lnTo>
                  <a:pt x="2679" y="2679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close/>
              </a:path>
            </a:pathLst>
          </a:custGeom>
          <a:solidFill>
            <a:srgbClr val="F693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0" name="Freeform 7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6069039" y="3630477"/>
            <a:ext cx="2305050" cy="2306638"/>
          </a:xfrm>
          <a:custGeom>
            <a:avLst/>
            <a:gdLst>
              <a:gd name="T0" fmla="*/ 0 w 2678"/>
              <a:gd name="T1" fmla="*/ 2679 h 2679"/>
              <a:gd name="T2" fmla="*/ 0 w 2678"/>
              <a:gd name="T3" fmla="*/ 2679 h 2679"/>
              <a:gd name="T4" fmla="*/ 0 w 2678"/>
              <a:gd name="T5" fmla="*/ 2599 h 2679"/>
              <a:gd name="T6" fmla="*/ 2598 w 2678"/>
              <a:gd name="T7" fmla="*/ 0 h 2679"/>
              <a:gd name="T8" fmla="*/ 2678 w 2678"/>
              <a:gd name="T9" fmla="*/ 0 h 2679"/>
              <a:gd name="T10" fmla="*/ 0 w 2678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9">
                <a:moveTo>
                  <a:pt x="0" y="2679"/>
                </a:moveTo>
                <a:lnTo>
                  <a:pt x="0" y="2679"/>
                </a:lnTo>
                <a:lnTo>
                  <a:pt x="0" y="2599"/>
                </a:lnTo>
                <a:cubicBezTo>
                  <a:pt x="1432" y="2599"/>
                  <a:pt x="2598" y="1433"/>
                  <a:pt x="2598" y="0"/>
                </a:cubicBezTo>
                <a:lnTo>
                  <a:pt x="2678" y="0"/>
                </a:lnTo>
                <a:cubicBezTo>
                  <a:pt x="2678" y="1477"/>
                  <a:pt x="1477" y="2679"/>
                  <a:pt x="0" y="2679"/>
                </a:cubicBezTo>
                <a:close/>
              </a:path>
            </a:pathLst>
          </a:custGeom>
          <a:solidFill>
            <a:srgbClr val="3D85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3" name="Freeform 14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  <a:gd name="T12" fmla="*/ 2678 w 2678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lnTo>
                  <a:pt x="2678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129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10800000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63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557 0.00023 L -1.87388E-6 0.00023 " pathEditMode="relative" rAng="0" ptsTypes="AA">
                                      <p:cBhvr>
                                        <p:cTn id="6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2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7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DevOps pipeline</a:t>
            </a:r>
          </a:p>
        </p:txBody>
      </p:sp>
    </p:spTree>
    <p:extLst>
      <p:ext uri="{BB962C8B-B14F-4D97-AF65-F5344CB8AC3E}">
        <p14:creationId xmlns:p14="http://schemas.microsoft.com/office/powerpoint/2010/main" val="422203104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  <p:sp>
        <p:nvSpPr>
          <p:cNvPr id="4" name="Rectangle 3"/>
          <p:cNvSpPr/>
          <p:nvPr/>
        </p:nvSpPr>
        <p:spPr bwMode="auto">
          <a:xfrm flipV="1">
            <a:off x="3172107" y="3547178"/>
            <a:ext cx="7072292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6200000">
            <a:off x="2768859" y="33594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508" y="1393078"/>
            <a:ext cx="4449971" cy="4450143"/>
          </a:xfrm>
          <a:prstGeom prst="rect">
            <a:avLst/>
          </a:prstGeom>
        </p:spPr>
      </p:pic>
      <p:sp>
        <p:nvSpPr>
          <p:cNvPr id="7" name="Freeform 7"/>
          <p:cNvSpPr>
            <a:spLocks/>
          </p:cNvSpPr>
          <p:nvPr/>
        </p:nvSpPr>
        <p:spPr bwMode="auto">
          <a:xfrm>
            <a:off x="10126689" y="13127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6280149" y="3547177"/>
            <a:ext cx="1168395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474048" y="2388505"/>
            <a:ext cx="1284019" cy="1361071"/>
            <a:chOff x="5474048" y="2388505"/>
            <a:chExt cx="1284019" cy="1361071"/>
          </a:xfrm>
        </p:grpSpPr>
        <p:sp>
          <p:nvSpPr>
            <p:cNvPr id="10" name="TextBox 9"/>
            <p:cNvSpPr txBox="1"/>
            <p:nvPr/>
          </p:nvSpPr>
          <p:spPr>
            <a:xfrm>
              <a:off x="5474048" y="2388505"/>
              <a:ext cx="1284019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Manage work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04603" y="2842133"/>
              <a:ext cx="365757" cy="907443"/>
              <a:chOff x="6204826" y="2842133"/>
              <a:chExt cx="365757" cy="907443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6387704" y="2842133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/>
            </p:nvSpPr>
            <p:spPr bwMode="auto">
              <a:xfrm>
                <a:off x="6204826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548640" y="3364364"/>
            <a:ext cx="215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2400" kern="0" dirty="0">
                <a:gradFill>
                  <a:gsLst>
                    <a:gs pos="125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9989882" y="3392681"/>
            <a:ext cx="366520" cy="366520"/>
          </a:xfrm>
          <a:prstGeom prst="ellipse">
            <a:avLst/>
          </a:prstGeom>
          <a:solidFill>
            <a:srgbClr val="C02DA2"/>
          </a:solidFill>
          <a:ln w="76200">
            <a:solidFill>
              <a:srgbClr val="C02DA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 bwMode="auto">
          <a:xfrm flipV="1">
            <a:off x="9296400" y="3547176"/>
            <a:ext cx="666478" cy="7232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404001" y="1746454"/>
            <a:ext cx="1374458" cy="2003122"/>
            <a:chOff x="8404001" y="1746454"/>
            <a:chExt cx="1374458" cy="2003122"/>
          </a:xfrm>
        </p:grpSpPr>
        <p:grpSp>
          <p:nvGrpSpPr>
            <p:cNvPr id="18" name="Group 17"/>
            <p:cNvGrpSpPr/>
            <p:nvPr/>
          </p:nvGrpSpPr>
          <p:grpSpPr>
            <a:xfrm>
              <a:off x="8787237" y="2153291"/>
              <a:ext cx="636563" cy="654393"/>
              <a:chOff x="-3389313" y="1476375"/>
              <a:chExt cx="1530350" cy="1573213"/>
            </a:xfrm>
          </p:grpSpPr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  <a:close/>
                  </a:path>
                </a:pathLst>
              </a:cu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  <a:close/>
                  </a:path>
                </a:pathLst>
              </a:custGeom>
              <a:solidFill>
                <a:srgbClr val="BA1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A71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  <a:close/>
                  </a:path>
                </a:pathLst>
              </a:custGeom>
              <a:solidFill>
                <a:srgbClr val="D3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-3205163" y="1922463"/>
                <a:ext cx="1346200" cy="1127125"/>
              </a:xfrm>
              <a:custGeom>
                <a:avLst/>
                <a:gdLst>
                  <a:gd name="T0" fmla="*/ 848 w 848"/>
                  <a:gd name="T1" fmla="*/ 621 h 710"/>
                  <a:gd name="T2" fmla="*/ 70 w 848"/>
                  <a:gd name="T3" fmla="*/ 710 h 710"/>
                  <a:gd name="T4" fmla="*/ 0 w 848"/>
                  <a:gd name="T5" fmla="*/ 90 h 710"/>
                  <a:gd name="T6" fmla="*/ 777 w 848"/>
                  <a:gd name="T7" fmla="*/ 0 h 710"/>
                  <a:gd name="T8" fmla="*/ 848 w 848"/>
                  <a:gd name="T9" fmla="*/ 621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8" h="710">
                    <a:moveTo>
                      <a:pt x="848" y="621"/>
                    </a:moveTo>
                    <a:lnTo>
                      <a:pt x="70" y="710"/>
                    </a:lnTo>
                    <a:lnTo>
                      <a:pt x="0" y="90"/>
                    </a:lnTo>
                    <a:lnTo>
                      <a:pt x="777" y="0"/>
                    </a:lnTo>
                    <a:lnTo>
                      <a:pt x="848" y="621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-3240088" y="1619250"/>
                <a:ext cx="1268413" cy="446088"/>
              </a:xfrm>
              <a:custGeom>
                <a:avLst/>
                <a:gdLst>
                  <a:gd name="T0" fmla="*/ 799 w 799"/>
                  <a:gd name="T1" fmla="*/ 191 h 281"/>
                  <a:gd name="T2" fmla="*/ 22 w 799"/>
                  <a:gd name="T3" fmla="*/ 281 h 281"/>
                  <a:gd name="T4" fmla="*/ 0 w 799"/>
                  <a:gd name="T5" fmla="*/ 89 h 281"/>
                  <a:gd name="T6" fmla="*/ 778 w 799"/>
                  <a:gd name="T7" fmla="*/ 0 h 281"/>
                  <a:gd name="T8" fmla="*/ 799 w 799"/>
                  <a:gd name="T9" fmla="*/ 19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9" h="281">
                    <a:moveTo>
                      <a:pt x="799" y="191"/>
                    </a:moveTo>
                    <a:lnTo>
                      <a:pt x="22" y="281"/>
                    </a:lnTo>
                    <a:lnTo>
                      <a:pt x="0" y="89"/>
                    </a:lnTo>
                    <a:lnTo>
                      <a:pt x="778" y="0"/>
                    </a:lnTo>
                    <a:lnTo>
                      <a:pt x="799" y="191"/>
                    </a:lnTo>
                    <a:close/>
                  </a:path>
                </a:pathLst>
              </a:cu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-3051175" y="2179638"/>
                <a:ext cx="234950" cy="211138"/>
              </a:xfrm>
              <a:custGeom>
                <a:avLst/>
                <a:gdLst>
                  <a:gd name="T0" fmla="*/ 106 w 106"/>
                  <a:gd name="T1" fmla="*/ 84 h 95"/>
                  <a:gd name="T2" fmla="*/ 87 w 106"/>
                  <a:gd name="T3" fmla="*/ 86 h 95"/>
                  <a:gd name="T4" fmla="*/ 81 w 106"/>
                  <a:gd name="T5" fmla="*/ 36 h 95"/>
                  <a:gd name="T6" fmla="*/ 80 w 106"/>
                  <a:gd name="T7" fmla="*/ 17 h 95"/>
                  <a:gd name="T8" fmla="*/ 80 w 106"/>
                  <a:gd name="T9" fmla="*/ 18 h 95"/>
                  <a:gd name="T10" fmla="*/ 78 w 106"/>
                  <a:gd name="T11" fmla="*/ 29 h 95"/>
                  <a:gd name="T12" fmla="*/ 65 w 106"/>
                  <a:gd name="T13" fmla="*/ 89 h 95"/>
                  <a:gd name="T14" fmla="*/ 49 w 106"/>
                  <a:gd name="T15" fmla="*/ 90 h 95"/>
                  <a:gd name="T16" fmla="*/ 23 w 106"/>
                  <a:gd name="T17" fmla="*/ 36 h 95"/>
                  <a:gd name="T18" fmla="*/ 19 w 106"/>
                  <a:gd name="T19" fmla="*/ 24 h 95"/>
                  <a:gd name="T20" fmla="*/ 18 w 106"/>
                  <a:gd name="T21" fmla="*/ 25 h 95"/>
                  <a:gd name="T22" fmla="*/ 22 w 106"/>
                  <a:gd name="T23" fmla="*/ 46 h 95"/>
                  <a:gd name="T24" fmla="*/ 27 w 106"/>
                  <a:gd name="T25" fmla="*/ 93 h 95"/>
                  <a:gd name="T26" fmla="*/ 10 w 106"/>
                  <a:gd name="T27" fmla="*/ 95 h 95"/>
                  <a:gd name="T28" fmla="*/ 0 w 106"/>
                  <a:gd name="T29" fmla="*/ 11 h 95"/>
                  <a:gd name="T30" fmla="*/ 28 w 106"/>
                  <a:gd name="T31" fmla="*/ 7 h 95"/>
                  <a:gd name="T32" fmla="*/ 51 w 106"/>
                  <a:gd name="T33" fmla="*/ 55 h 95"/>
                  <a:gd name="T34" fmla="*/ 55 w 106"/>
                  <a:gd name="T35" fmla="*/ 67 h 95"/>
                  <a:gd name="T36" fmla="*/ 56 w 106"/>
                  <a:gd name="T37" fmla="*/ 67 h 95"/>
                  <a:gd name="T38" fmla="*/ 58 w 106"/>
                  <a:gd name="T39" fmla="*/ 55 h 95"/>
                  <a:gd name="T40" fmla="*/ 69 w 106"/>
                  <a:gd name="T41" fmla="*/ 3 h 95"/>
                  <a:gd name="T42" fmla="*/ 96 w 106"/>
                  <a:gd name="T43" fmla="*/ 0 h 95"/>
                  <a:gd name="T44" fmla="*/ 106 w 106"/>
                  <a:gd name="T45" fmla="*/ 8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95">
                    <a:moveTo>
                      <a:pt x="106" y="84"/>
                    </a:moveTo>
                    <a:cubicBezTo>
                      <a:pt x="87" y="86"/>
                      <a:pt x="87" y="86"/>
                      <a:pt x="87" y="8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0"/>
                      <a:pt x="80" y="24"/>
                      <a:pt x="80" y="17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79" y="23"/>
                      <a:pt x="79" y="27"/>
                      <a:pt x="78" y="2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4"/>
                      <a:pt x="21" y="31"/>
                      <a:pt x="19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20" y="33"/>
                      <a:pt x="21" y="40"/>
                      <a:pt x="22" y="46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3" y="59"/>
                      <a:pt x="54" y="63"/>
                      <a:pt x="55" y="67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6" y="62"/>
                      <a:pt x="57" y="58"/>
                      <a:pt x="58" y="55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106" y="84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6" name="Freeform 44"/>
              <p:cNvSpPr>
                <a:spLocks noEditPoints="1"/>
              </p:cNvSpPr>
              <p:nvPr/>
            </p:nvSpPr>
            <p:spPr bwMode="auto">
              <a:xfrm>
                <a:off x="-2795588" y="2214563"/>
                <a:ext cx="150813" cy="144463"/>
              </a:xfrm>
              <a:custGeom>
                <a:avLst/>
                <a:gdLst>
                  <a:gd name="T0" fmla="*/ 37 w 68"/>
                  <a:gd name="T1" fmla="*/ 64 h 65"/>
                  <a:gd name="T2" fmla="*/ 13 w 68"/>
                  <a:gd name="T3" fmla="*/ 58 h 65"/>
                  <a:gd name="T4" fmla="*/ 1 w 68"/>
                  <a:gd name="T5" fmla="*/ 36 h 65"/>
                  <a:gd name="T6" fmla="*/ 8 w 68"/>
                  <a:gd name="T7" fmla="*/ 12 h 65"/>
                  <a:gd name="T8" fmla="*/ 31 w 68"/>
                  <a:gd name="T9" fmla="*/ 1 h 65"/>
                  <a:gd name="T10" fmla="*/ 55 w 68"/>
                  <a:gd name="T11" fmla="*/ 7 h 65"/>
                  <a:gd name="T12" fmla="*/ 66 w 68"/>
                  <a:gd name="T13" fmla="*/ 28 h 65"/>
                  <a:gd name="T14" fmla="*/ 60 w 68"/>
                  <a:gd name="T15" fmla="*/ 53 h 65"/>
                  <a:gd name="T16" fmla="*/ 37 w 68"/>
                  <a:gd name="T17" fmla="*/ 64 h 65"/>
                  <a:gd name="T18" fmla="*/ 32 w 68"/>
                  <a:gd name="T19" fmla="*/ 15 h 65"/>
                  <a:gd name="T20" fmla="*/ 22 w 68"/>
                  <a:gd name="T21" fmla="*/ 21 h 65"/>
                  <a:gd name="T22" fmla="*/ 20 w 68"/>
                  <a:gd name="T23" fmla="*/ 34 h 65"/>
                  <a:gd name="T24" fmla="*/ 36 w 68"/>
                  <a:gd name="T25" fmla="*/ 50 h 65"/>
                  <a:gd name="T26" fmla="*/ 47 w 68"/>
                  <a:gd name="T27" fmla="*/ 30 h 65"/>
                  <a:gd name="T28" fmla="*/ 32 w 68"/>
                  <a:gd name="T29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5">
                    <a:moveTo>
                      <a:pt x="37" y="64"/>
                    </a:moveTo>
                    <a:cubicBezTo>
                      <a:pt x="27" y="65"/>
                      <a:pt x="19" y="63"/>
                      <a:pt x="13" y="58"/>
                    </a:cubicBezTo>
                    <a:cubicBezTo>
                      <a:pt x="6" y="53"/>
                      <a:pt x="2" y="46"/>
                      <a:pt x="1" y="36"/>
                    </a:cubicBezTo>
                    <a:cubicBezTo>
                      <a:pt x="0" y="27"/>
                      <a:pt x="2" y="18"/>
                      <a:pt x="8" y="12"/>
                    </a:cubicBezTo>
                    <a:cubicBezTo>
                      <a:pt x="13" y="6"/>
                      <a:pt x="21" y="2"/>
                      <a:pt x="31" y="1"/>
                    </a:cubicBezTo>
                    <a:cubicBezTo>
                      <a:pt x="41" y="0"/>
                      <a:pt x="49" y="2"/>
                      <a:pt x="55" y="7"/>
                    </a:cubicBezTo>
                    <a:cubicBezTo>
                      <a:pt x="62" y="12"/>
                      <a:pt x="65" y="19"/>
                      <a:pt x="66" y="28"/>
                    </a:cubicBezTo>
                    <a:cubicBezTo>
                      <a:pt x="68" y="38"/>
                      <a:pt x="66" y="46"/>
                      <a:pt x="60" y="53"/>
                    </a:cubicBezTo>
                    <a:cubicBezTo>
                      <a:pt x="55" y="59"/>
                      <a:pt x="47" y="63"/>
                      <a:pt x="37" y="64"/>
                    </a:cubicBezTo>
                    <a:close/>
                    <a:moveTo>
                      <a:pt x="32" y="15"/>
                    </a:moveTo>
                    <a:cubicBezTo>
                      <a:pt x="28" y="16"/>
                      <a:pt x="24" y="18"/>
                      <a:pt x="22" y="21"/>
                    </a:cubicBezTo>
                    <a:cubicBezTo>
                      <a:pt x="20" y="24"/>
                      <a:pt x="20" y="29"/>
                      <a:pt x="20" y="34"/>
                    </a:cubicBezTo>
                    <a:cubicBezTo>
                      <a:pt x="21" y="46"/>
                      <a:pt x="27" y="51"/>
                      <a:pt x="36" y="50"/>
                    </a:cubicBezTo>
                    <a:cubicBezTo>
                      <a:pt x="45" y="49"/>
                      <a:pt x="49" y="42"/>
                      <a:pt x="47" y="30"/>
                    </a:cubicBezTo>
                    <a:cubicBezTo>
                      <a:pt x="46" y="19"/>
                      <a:pt x="41" y="14"/>
                      <a:pt x="32" y="15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-2628900" y="2192338"/>
                <a:ext cx="144463" cy="150813"/>
              </a:xfrm>
              <a:custGeom>
                <a:avLst/>
                <a:gdLst>
                  <a:gd name="T0" fmla="*/ 65 w 65"/>
                  <a:gd name="T1" fmla="*/ 61 h 68"/>
                  <a:gd name="T2" fmla="*/ 47 w 65"/>
                  <a:gd name="T3" fmla="*/ 63 h 68"/>
                  <a:gd name="T4" fmla="*/ 43 w 65"/>
                  <a:gd name="T5" fmla="*/ 29 h 68"/>
                  <a:gd name="T6" fmla="*/ 31 w 65"/>
                  <a:gd name="T7" fmla="*/ 17 h 68"/>
                  <a:gd name="T8" fmla="*/ 24 w 65"/>
                  <a:gd name="T9" fmla="*/ 21 h 68"/>
                  <a:gd name="T10" fmla="*/ 22 w 65"/>
                  <a:gd name="T11" fmla="*/ 31 h 68"/>
                  <a:gd name="T12" fmla="*/ 26 w 65"/>
                  <a:gd name="T13" fmla="*/ 65 h 68"/>
                  <a:gd name="T14" fmla="*/ 7 w 65"/>
                  <a:gd name="T15" fmla="*/ 68 h 68"/>
                  <a:gd name="T16" fmla="*/ 0 w 65"/>
                  <a:gd name="T17" fmla="*/ 7 h 68"/>
                  <a:gd name="T18" fmla="*/ 19 w 65"/>
                  <a:gd name="T19" fmla="*/ 5 h 68"/>
                  <a:gd name="T20" fmla="*/ 20 w 65"/>
                  <a:gd name="T21" fmla="*/ 15 h 68"/>
                  <a:gd name="T22" fmla="*/ 20 w 65"/>
                  <a:gd name="T23" fmla="*/ 15 h 68"/>
                  <a:gd name="T24" fmla="*/ 38 w 65"/>
                  <a:gd name="T25" fmla="*/ 1 h 68"/>
                  <a:gd name="T26" fmla="*/ 61 w 65"/>
                  <a:gd name="T27" fmla="*/ 24 h 68"/>
                  <a:gd name="T28" fmla="*/ 65 w 65"/>
                  <a:gd name="T29" fmla="*/ 6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68">
                    <a:moveTo>
                      <a:pt x="65" y="61"/>
                    </a:moveTo>
                    <a:cubicBezTo>
                      <a:pt x="47" y="63"/>
                      <a:pt x="47" y="63"/>
                      <a:pt x="47" y="63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2" y="20"/>
                      <a:pt x="38" y="16"/>
                      <a:pt x="31" y="17"/>
                    </a:cubicBezTo>
                    <a:cubicBezTo>
                      <a:pt x="28" y="17"/>
                      <a:pt x="26" y="19"/>
                      <a:pt x="24" y="21"/>
                    </a:cubicBezTo>
                    <a:cubicBezTo>
                      <a:pt x="22" y="24"/>
                      <a:pt x="21" y="27"/>
                      <a:pt x="22" y="31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4" y="7"/>
                      <a:pt x="30" y="2"/>
                      <a:pt x="38" y="1"/>
                    </a:cubicBezTo>
                    <a:cubicBezTo>
                      <a:pt x="51" y="0"/>
                      <a:pt x="59" y="7"/>
                      <a:pt x="61" y="24"/>
                    </a:cubicBezTo>
                    <a:lnTo>
                      <a:pt x="65" y="61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8" name="Freeform 46"/>
              <p:cNvSpPr>
                <a:spLocks noEditPoints="1"/>
              </p:cNvSpPr>
              <p:nvPr/>
            </p:nvSpPr>
            <p:spPr bwMode="auto">
              <a:xfrm>
                <a:off x="-2468563" y="2109788"/>
                <a:ext cx="147638" cy="214313"/>
              </a:xfrm>
              <a:custGeom>
                <a:avLst/>
                <a:gdLst>
                  <a:gd name="T0" fmla="*/ 67 w 67"/>
                  <a:gd name="T1" fmla="*/ 89 h 96"/>
                  <a:gd name="T2" fmla="*/ 48 w 67"/>
                  <a:gd name="T3" fmla="*/ 92 h 96"/>
                  <a:gd name="T4" fmla="*/ 47 w 67"/>
                  <a:gd name="T5" fmla="*/ 83 h 96"/>
                  <a:gd name="T6" fmla="*/ 47 w 67"/>
                  <a:gd name="T7" fmla="*/ 83 h 96"/>
                  <a:gd name="T8" fmla="*/ 30 w 67"/>
                  <a:gd name="T9" fmla="*/ 95 h 96"/>
                  <a:gd name="T10" fmla="*/ 11 w 67"/>
                  <a:gd name="T11" fmla="*/ 89 h 96"/>
                  <a:gd name="T12" fmla="*/ 1 w 67"/>
                  <a:gd name="T13" fmla="*/ 68 h 96"/>
                  <a:gd name="T14" fmla="*/ 6 w 67"/>
                  <a:gd name="T15" fmla="*/ 43 h 96"/>
                  <a:gd name="T16" fmla="*/ 25 w 67"/>
                  <a:gd name="T17" fmla="*/ 32 h 96"/>
                  <a:gd name="T18" fmla="*/ 42 w 67"/>
                  <a:gd name="T19" fmla="*/ 38 h 96"/>
                  <a:gd name="T20" fmla="*/ 42 w 67"/>
                  <a:gd name="T21" fmla="*/ 38 h 96"/>
                  <a:gd name="T22" fmla="*/ 38 w 67"/>
                  <a:gd name="T23" fmla="*/ 2 h 96"/>
                  <a:gd name="T24" fmla="*/ 57 w 67"/>
                  <a:gd name="T25" fmla="*/ 0 h 96"/>
                  <a:gd name="T26" fmla="*/ 67 w 67"/>
                  <a:gd name="T27" fmla="*/ 89 h 96"/>
                  <a:gd name="T28" fmla="*/ 45 w 67"/>
                  <a:gd name="T29" fmla="*/ 62 h 96"/>
                  <a:gd name="T30" fmla="*/ 45 w 67"/>
                  <a:gd name="T31" fmla="*/ 58 h 96"/>
                  <a:gd name="T32" fmla="*/ 40 w 67"/>
                  <a:gd name="T33" fmla="*/ 48 h 96"/>
                  <a:gd name="T34" fmla="*/ 31 w 67"/>
                  <a:gd name="T35" fmla="*/ 45 h 96"/>
                  <a:gd name="T36" fmla="*/ 22 w 67"/>
                  <a:gd name="T37" fmla="*/ 51 h 96"/>
                  <a:gd name="T38" fmla="*/ 20 w 67"/>
                  <a:gd name="T39" fmla="*/ 65 h 96"/>
                  <a:gd name="T40" fmla="*/ 25 w 67"/>
                  <a:gd name="T41" fmla="*/ 77 h 96"/>
                  <a:gd name="T42" fmla="*/ 34 w 67"/>
                  <a:gd name="T43" fmla="*/ 80 h 96"/>
                  <a:gd name="T44" fmla="*/ 43 w 67"/>
                  <a:gd name="T45" fmla="*/ 75 h 96"/>
                  <a:gd name="T46" fmla="*/ 45 w 67"/>
                  <a:gd name="T47" fmla="*/ 6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" h="96">
                    <a:moveTo>
                      <a:pt x="67" y="89"/>
                    </a:moveTo>
                    <a:cubicBezTo>
                      <a:pt x="48" y="92"/>
                      <a:pt x="48" y="92"/>
                      <a:pt x="48" y="92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4" y="90"/>
                      <a:pt x="38" y="94"/>
                      <a:pt x="30" y="95"/>
                    </a:cubicBezTo>
                    <a:cubicBezTo>
                      <a:pt x="22" y="96"/>
                      <a:pt x="16" y="94"/>
                      <a:pt x="11" y="89"/>
                    </a:cubicBezTo>
                    <a:cubicBezTo>
                      <a:pt x="5" y="84"/>
                      <a:pt x="2" y="77"/>
                      <a:pt x="1" y="68"/>
                    </a:cubicBezTo>
                    <a:cubicBezTo>
                      <a:pt x="0" y="58"/>
                      <a:pt x="2" y="50"/>
                      <a:pt x="6" y="43"/>
                    </a:cubicBezTo>
                    <a:cubicBezTo>
                      <a:pt x="10" y="36"/>
                      <a:pt x="17" y="33"/>
                      <a:pt x="25" y="32"/>
                    </a:cubicBezTo>
                    <a:cubicBezTo>
                      <a:pt x="33" y="31"/>
                      <a:pt x="38" y="33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67" y="89"/>
                    </a:lnTo>
                    <a:close/>
                    <a:moveTo>
                      <a:pt x="45" y="62"/>
                    </a:move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4"/>
                      <a:pt x="43" y="51"/>
                      <a:pt x="40" y="48"/>
                    </a:cubicBezTo>
                    <a:cubicBezTo>
                      <a:pt x="38" y="46"/>
                      <a:pt x="35" y="45"/>
                      <a:pt x="31" y="45"/>
                    </a:cubicBezTo>
                    <a:cubicBezTo>
                      <a:pt x="27" y="46"/>
                      <a:pt x="24" y="48"/>
                      <a:pt x="22" y="51"/>
                    </a:cubicBezTo>
                    <a:cubicBezTo>
                      <a:pt x="20" y="55"/>
                      <a:pt x="19" y="59"/>
                      <a:pt x="20" y="65"/>
                    </a:cubicBezTo>
                    <a:cubicBezTo>
                      <a:pt x="21" y="70"/>
                      <a:pt x="22" y="74"/>
                      <a:pt x="25" y="77"/>
                    </a:cubicBezTo>
                    <a:cubicBezTo>
                      <a:pt x="27" y="80"/>
                      <a:pt x="30" y="81"/>
                      <a:pt x="34" y="80"/>
                    </a:cubicBezTo>
                    <a:cubicBezTo>
                      <a:pt x="38" y="80"/>
                      <a:pt x="41" y="78"/>
                      <a:pt x="43" y="75"/>
                    </a:cubicBezTo>
                    <a:cubicBezTo>
                      <a:pt x="45" y="71"/>
                      <a:pt x="46" y="67"/>
                      <a:pt x="45" y="62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9" name="Freeform 47"/>
              <p:cNvSpPr>
                <a:spLocks noEditPoints="1"/>
              </p:cNvSpPr>
              <p:nvPr/>
            </p:nvSpPr>
            <p:spPr bwMode="auto">
              <a:xfrm>
                <a:off x="-2303463" y="2157413"/>
                <a:ext cx="130175" cy="147638"/>
              </a:xfrm>
              <a:custGeom>
                <a:avLst/>
                <a:gdLst>
                  <a:gd name="T0" fmla="*/ 58 w 58"/>
                  <a:gd name="T1" fmla="*/ 61 h 67"/>
                  <a:gd name="T2" fmla="*/ 40 w 58"/>
                  <a:gd name="T3" fmla="*/ 63 h 67"/>
                  <a:gd name="T4" fmla="*/ 39 w 58"/>
                  <a:gd name="T5" fmla="*/ 54 h 67"/>
                  <a:gd name="T6" fmla="*/ 39 w 58"/>
                  <a:gd name="T7" fmla="*/ 54 h 67"/>
                  <a:gd name="T8" fmla="*/ 22 w 58"/>
                  <a:gd name="T9" fmla="*/ 66 h 67"/>
                  <a:gd name="T10" fmla="*/ 8 w 58"/>
                  <a:gd name="T11" fmla="*/ 63 h 67"/>
                  <a:gd name="T12" fmla="*/ 1 w 58"/>
                  <a:gd name="T13" fmla="*/ 50 h 67"/>
                  <a:gd name="T14" fmla="*/ 20 w 58"/>
                  <a:gd name="T15" fmla="*/ 28 h 67"/>
                  <a:gd name="T16" fmla="*/ 36 w 58"/>
                  <a:gd name="T17" fmla="*/ 24 h 67"/>
                  <a:gd name="T18" fmla="*/ 24 w 58"/>
                  <a:gd name="T19" fmla="*/ 15 h 67"/>
                  <a:gd name="T20" fmla="*/ 4 w 58"/>
                  <a:gd name="T21" fmla="*/ 24 h 67"/>
                  <a:gd name="T22" fmla="*/ 3 w 58"/>
                  <a:gd name="T23" fmla="*/ 10 h 67"/>
                  <a:gd name="T24" fmla="*/ 13 w 58"/>
                  <a:gd name="T25" fmla="*/ 5 h 67"/>
                  <a:gd name="T26" fmla="*/ 25 w 58"/>
                  <a:gd name="T27" fmla="*/ 2 h 67"/>
                  <a:gd name="T28" fmla="*/ 54 w 58"/>
                  <a:gd name="T29" fmla="*/ 25 h 67"/>
                  <a:gd name="T30" fmla="*/ 58 w 58"/>
                  <a:gd name="T31" fmla="*/ 61 h 67"/>
                  <a:gd name="T32" fmla="*/ 37 w 58"/>
                  <a:gd name="T33" fmla="*/ 38 h 67"/>
                  <a:gd name="T34" fmla="*/ 37 w 58"/>
                  <a:gd name="T35" fmla="*/ 34 h 67"/>
                  <a:gd name="T36" fmla="*/ 26 w 58"/>
                  <a:gd name="T37" fmla="*/ 37 h 67"/>
                  <a:gd name="T38" fmla="*/ 18 w 58"/>
                  <a:gd name="T39" fmla="*/ 46 h 67"/>
                  <a:gd name="T40" fmla="*/ 21 w 58"/>
                  <a:gd name="T41" fmla="*/ 51 h 67"/>
                  <a:gd name="T42" fmla="*/ 27 w 58"/>
                  <a:gd name="T43" fmla="*/ 52 h 67"/>
                  <a:gd name="T44" fmla="*/ 35 w 58"/>
                  <a:gd name="T45" fmla="*/ 48 h 67"/>
                  <a:gd name="T46" fmla="*/ 37 w 58"/>
                  <a:gd name="T47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67">
                    <a:moveTo>
                      <a:pt x="58" y="61"/>
                    </a:move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6" y="61"/>
                      <a:pt x="30" y="65"/>
                      <a:pt x="22" y="66"/>
                    </a:cubicBezTo>
                    <a:cubicBezTo>
                      <a:pt x="16" y="67"/>
                      <a:pt x="12" y="66"/>
                      <a:pt x="8" y="63"/>
                    </a:cubicBezTo>
                    <a:cubicBezTo>
                      <a:pt x="4" y="60"/>
                      <a:pt x="2" y="56"/>
                      <a:pt x="1" y="50"/>
                    </a:cubicBezTo>
                    <a:cubicBezTo>
                      <a:pt x="0" y="39"/>
                      <a:pt x="6" y="31"/>
                      <a:pt x="20" y="28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5" y="17"/>
                      <a:pt x="31" y="14"/>
                      <a:pt x="24" y="15"/>
                    </a:cubicBezTo>
                    <a:cubicBezTo>
                      <a:pt x="17" y="16"/>
                      <a:pt x="10" y="19"/>
                      <a:pt x="4" y="2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8"/>
                      <a:pt x="8" y="6"/>
                      <a:pt x="13" y="5"/>
                    </a:cubicBezTo>
                    <a:cubicBezTo>
                      <a:pt x="17" y="3"/>
                      <a:pt x="21" y="2"/>
                      <a:pt x="25" y="2"/>
                    </a:cubicBezTo>
                    <a:cubicBezTo>
                      <a:pt x="42" y="0"/>
                      <a:pt x="52" y="8"/>
                      <a:pt x="54" y="25"/>
                    </a:cubicBezTo>
                    <a:lnTo>
                      <a:pt x="58" y="61"/>
                    </a:lnTo>
                    <a:close/>
                    <a:moveTo>
                      <a:pt x="37" y="38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0" y="38"/>
                      <a:pt x="18" y="41"/>
                      <a:pt x="18" y="46"/>
                    </a:cubicBezTo>
                    <a:cubicBezTo>
                      <a:pt x="18" y="48"/>
                      <a:pt x="19" y="50"/>
                      <a:pt x="21" y="51"/>
                    </a:cubicBezTo>
                    <a:cubicBezTo>
                      <a:pt x="23" y="52"/>
                      <a:pt x="25" y="53"/>
                      <a:pt x="27" y="52"/>
                    </a:cubicBezTo>
                    <a:cubicBezTo>
                      <a:pt x="31" y="52"/>
                      <a:pt x="33" y="51"/>
                      <a:pt x="35" y="48"/>
                    </a:cubicBezTo>
                    <a:cubicBezTo>
                      <a:pt x="37" y="45"/>
                      <a:pt x="38" y="42"/>
                      <a:pt x="37" y="38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-2173288" y="2138363"/>
                <a:ext cx="144463" cy="211138"/>
              </a:xfrm>
              <a:custGeom>
                <a:avLst/>
                <a:gdLst>
                  <a:gd name="T0" fmla="*/ 65 w 65"/>
                  <a:gd name="T1" fmla="*/ 0 h 95"/>
                  <a:gd name="T2" fmla="*/ 48 w 65"/>
                  <a:gd name="T3" fmla="*/ 68 h 95"/>
                  <a:gd name="T4" fmla="*/ 24 w 65"/>
                  <a:gd name="T5" fmla="*/ 95 h 95"/>
                  <a:gd name="T6" fmla="*/ 13 w 65"/>
                  <a:gd name="T7" fmla="*/ 94 h 95"/>
                  <a:gd name="T8" fmla="*/ 11 w 65"/>
                  <a:gd name="T9" fmla="*/ 80 h 95"/>
                  <a:gd name="T10" fmla="*/ 19 w 65"/>
                  <a:gd name="T11" fmla="*/ 81 h 95"/>
                  <a:gd name="T12" fmla="*/ 29 w 65"/>
                  <a:gd name="T13" fmla="*/ 73 h 95"/>
                  <a:gd name="T14" fmla="*/ 31 w 65"/>
                  <a:gd name="T15" fmla="*/ 65 h 95"/>
                  <a:gd name="T16" fmla="*/ 0 w 65"/>
                  <a:gd name="T17" fmla="*/ 8 h 95"/>
                  <a:gd name="T18" fmla="*/ 20 w 65"/>
                  <a:gd name="T19" fmla="*/ 5 h 95"/>
                  <a:gd name="T20" fmla="*/ 36 w 65"/>
                  <a:gd name="T21" fmla="*/ 41 h 95"/>
                  <a:gd name="T22" fmla="*/ 38 w 65"/>
                  <a:gd name="T23" fmla="*/ 49 h 95"/>
                  <a:gd name="T24" fmla="*/ 38 w 65"/>
                  <a:gd name="T25" fmla="*/ 49 h 95"/>
                  <a:gd name="T26" fmla="*/ 39 w 65"/>
                  <a:gd name="T27" fmla="*/ 40 h 95"/>
                  <a:gd name="T28" fmla="*/ 47 w 65"/>
                  <a:gd name="T29" fmla="*/ 2 h 95"/>
                  <a:gd name="T30" fmla="*/ 65 w 65"/>
                  <a:gd name="T3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95">
                    <a:moveTo>
                      <a:pt x="65" y="0"/>
                    </a:moveTo>
                    <a:cubicBezTo>
                      <a:pt x="48" y="68"/>
                      <a:pt x="48" y="68"/>
                      <a:pt x="48" y="68"/>
                    </a:cubicBezTo>
                    <a:cubicBezTo>
                      <a:pt x="44" y="85"/>
                      <a:pt x="36" y="93"/>
                      <a:pt x="24" y="95"/>
                    </a:cubicBezTo>
                    <a:cubicBezTo>
                      <a:pt x="20" y="95"/>
                      <a:pt x="16" y="95"/>
                      <a:pt x="13" y="94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4" y="81"/>
                      <a:pt x="16" y="81"/>
                      <a:pt x="19" y="81"/>
                    </a:cubicBezTo>
                    <a:cubicBezTo>
                      <a:pt x="24" y="80"/>
                      <a:pt x="27" y="78"/>
                      <a:pt x="29" y="73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3"/>
                      <a:pt x="37" y="46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6"/>
                      <a:pt x="39" y="44"/>
                      <a:pt x="39" y="40"/>
                    </a:cubicBezTo>
                    <a:cubicBezTo>
                      <a:pt x="47" y="2"/>
                      <a:pt x="47" y="2"/>
                      <a:pt x="47" y="2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-3022600" y="2559050"/>
                <a:ext cx="142875" cy="298450"/>
              </a:xfrm>
              <a:custGeom>
                <a:avLst/>
                <a:gdLst>
                  <a:gd name="T0" fmla="*/ 62 w 64"/>
                  <a:gd name="T1" fmla="*/ 76 h 134"/>
                  <a:gd name="T2" fmla="*/ 54 w 64"/>
                  <a:gd name="T3" fmla="*/ 116 h 134"/>
                  <a:gd name="T4" fmla="*/ 22 w 64"/>
                  <a:gd name="T5" fmla="*/ 134 h 134"/>
                  <a:gd name="T6" fmla="*/ 3 w 64"/>
                  <a:gd name="T7" fmla="*/ 132 h 134"/>
                  <a:gd name="T8" fmla="*/ 0 w 64"/>
                  <a:gd name="T9" fmla="*/ 106 h 134"/>
                  <a:gd name="T10" fmla="*/ 17 w 64"/>
                  <a:gd name="T11" fmla="*/ 109 h 134"/>
                  <a:gd name="T12" fmla="*/ 33 w 64"/>
                  <a:gd name="T13" fmla="*/ 78 h 134"/>
                  <a:gd name="T14" fmla="*/ 25 w 64"/>
                  <a:gd name="T15" fmla="*/ 4 h 134"/>
                  <a:gd name="T16" fmla="*/ 53 w 64"/>
                  <a:gd name="T17" fmla="*/ 0 h 134"/>
                  <a:gd name="T18" fmla="*/ 62 w 64"/>
                  <a:gd name="T19" fmla="*/ 7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134">
                    <a:moveTo>
                      <a:pt x="62" y="76"/>
                    </a:moveTo>
                    <a:cubicBezTo>
                      <a:pt x="64" y="93"/>
                      <a:pt x="61" y="107"/>
                      <a:pt x="54" y="116"/>
                    </a:cubicBezTo>
                    <a:cubicBezTo>
                      <a:pt x="48" y="126"/>
                      <a:pt x="37" y="132"/>
                      <a:pt x="22" y="134"/>
                    </a:cubicBezTo>
                    <a:cubicBezTo>
                      <a:pt x="15" y="134"/>
                      <a:pt x="9" y="134"/>
                      <a:pt x="3" y="132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5" y="109"/>
                      <a:pt x="11" y="110"/>
                      <a:pt x="17" y="109"/>
                    </a:cubicBezTo>
                    <a:cubicBezTo>
                      <a:pt x="30" y="108"/>
                      <a:pt x="35" y="98"/>
                      <a:pt x="33" y="7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62" y="7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-2855913" y="2527300"/>
                <a:ext cx="257175" cy="307975"/>
              </a:xfrm>
              <a:custGeom>
                <a:avLst/>
                <a:gdLst>
                  <a:gd name="T0" fmla="*/ 112 w 116"/>
                  <a:gd name="T1" fmla="*/ 71 h 138"/>
                  <a:gd name="T2" fmla="*/ 66 w 116"/>
                  <a:gd name="T3" fmla="*/ 134 h 138"/>
                  <a:gd name="T4" fmla="*/ 8 w 116"/>
                  <a:gd name="T5" fmla="*/ 85 h 138"/>
                  <a:gd name="T6" fmla="*/ 0 w 116"/>
                  <a:gd name="T7" fmla="*/ 12 h 138"/>
                  <a:gd name="T8" fmla="*/ 28 w 116"/>
                  <a:gd name="T9" fmla="*/ 9 h 138"/>
                  <a:gd name="T10" fmla="*/ 36 w 116"/>
                  <a:gd name="T11" fmla="*/ 82 h 138"/>
                  <a:gd name="T12" fmla="*/ 64 w 116"/>
                  <a:gd name="T13" fmla="*/ 109 h 138"/>
                  <a:gd name="T14" fmla="*/ 84 w 116"/>
                  <a:gd name="T15" fmla="*/ 77 h 138"/>
                  <a:gd name="T16" fmla="*/ 75 w 116"/>
                  <a:gd name="T17" fmla="*/ 3 h 138"/>
                  <a:gd name="T18" fmla="*/ 104 w 116"/>
                  <a:gd name="T19" fmla="*/ 0 h 138"/>
                  <a:gd name="T20" fmla="*/ 112 w 116"/>
                  <a:gd name="T21" fmla="*/ 7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138">
                    <a:moveTo>
                      <a:pt x="112" y="71"/>
                    </a:moveTo>
                    <a:cubicBezTo>
                      <a:pt x="116" y="109"/>
                      <a:pt x="101" y="130"/>
                      <a:pt x="66" y="134"/>
                    </a:cubicBezTo>
                    <a:cubicBezTo>
                      <a:pt x="31" y="138"/>
                      <a:pt x="12" y="122"/>
                      <a:pt x="8" y="8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9" y="102"/>
                      <a:pt x="48" y="111"/>
                      <a:pt x="64" y="109"/>
                    </a:cubicBezTo>
                    <a:cubicBezTo>
                      <a:pt x="79" y="108"/>
                      <a:pt x="86" y="97"/>
                      <a:pt x="84" y="77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104" y="0"/>
                      <a:pt x="104" y="0"/>
                      <a:pt x="104" y="0"/>
                    </a:cubicBezTo>
                    <a:lnTo>
                      <a:pt x="112" y="7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-2573338" y="2492375"/>
                <a:ext cx="284163" cy="309563"/>
              </a:xfrm>
              <a:custGeom>
                <a:avLst/>
                <a:gdLst>
                  <a:gd name="T0" fmla="*/ 128 w 128"/>
                  <a:gd name="T1" fmla="*/ 126 h 139"/>
                  <a:gd name="T2" fmla="*/ 99 w 128"/>
                  <a:gd name="T3" fmla="*/ 129 h 139"/>
                  <a:gd name="T4" fmla="*/ 38 w 128"/>
                  <a:gd name="T5" fmla="*/ 56 h 139"/>
                  <a:gd name="T6" fmla="*/ 30 w 128"/>
                  <a:gd name="T7" fmla="*/ 47 h 139"/>
                  <a:gd name="T8" fmla="*/ 30 w 128"/>
                  <a:gd name="T9" fmla="*/ 47 h 139"/>
                  <a:gd name="T10" fmla="*/ 33 w 128"/>
                  <a:gd name="T11" fmla="*/ 67 h 139"/>
                  <a:gd name="T12" fmla="*/ 41 w 128"/>
                  <a:gd name="T13" fmla="*/ 136 h 139"/>
                  <a:gd name="T14" fmla="*/ 14 w 128"/>
                  <a:gd name="T15" fmla="*/ 139 h 139"/>
                  <a:gd name="T16" fmla="*/ 0 w 128"/>
                  <a:gd name="T17" fmla="*/ 13 h 139"/>
                  <a:gd name="T18" fmla="*/ 30 w 128"/>
                  <a:gd name="T19" fmla="*/ 10 h 139"/>
                  <a:gd name="T20" fmla="*/ 89 w 128"/>
                  <a:gd name="T21" fmla="*/ 81 h 139"/>
                  <a:gd name="T22" fmla="*/ 97 w 128"/>
                  <a:gd name="T23" fmla="*/ 90 h 139"/>
                  <a:gd name="T24" fmla="*/ 97 w 128"/>
                  <a:gd name="T25" fmla="*/ 90 h 139"/>
                  <a:gd name="T26" fmla="*/ 94 w 128"/>
                  <a:gd name="T27" fmla="*/ 73 h 139"/>
                  <a:gd name="T28" fmla="*/ 86 w 128"/>
                  <a:gd name="T29" fmla="*/ 3 h 139"/>
                  <a:gd name="T30" fmla="*/ 113 w 128"/>
                  <a:gd name="T31" fmla="*/ 0 h 139"/>
                  <a:gd name="T32" fmla="*/ 128 w 128"/>
                  <a:gd name="T33" fmla="*/ 12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139">
                    <a:moveTo>
                      <a:pt x="128" y="126"/>
                    </a:moveTo>
                    <a:cubicBezTo>
                      <a:pt x="99" y="129"/>
                      <a:pt x="99" y="129"/>
                      <a:pt x="99" y="129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4" y="52"/>
                      <a:pt x="32" y="49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1"/>
                      <a:pt x="32" y="58"/>
                      <a:pt x="33" y="67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2" y="84"/>
                      <a:pt x="94" y="87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96" y="87"/>
                      <a:pt x="95" y="82"/>
                      <a:pt x="94" y="7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113" y="0"/>
                      <a:pt x="113" y="0"/>
                      <a:pt x="113" y="0"/>
                    </a:cubicBezTo>
                    <a:lnTo>
                      <a:pt x="128" y="12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-2154238" y="2454275"/>
                <a:ext cx="149225" cy="293688"/>
              </a:xfrm>
              <a:custGeom>
                <a:avLst/>
                <a:gdLst>
                  <a:gd name="T0" fmla="*/ 52 w 67"/>
                  <a:gd name="T1" fmla="*/ 0 h 132"/>
                  <a:gd name="T2" fmla="*/ 67 w 67"/>
                  <a:gd name="T3" fmla="*/ 128 h 132"/>
                  <a:gd name="T4" fmla="*/ 39 w 67"/>
                  <a:gd name="T5" fmla="*/ 132 h 132"/>
                  <a:gd name="T6" fmla="*/ 28 w 67"/>
                  <a:gd name="T7" fmla="*/ 34 h 132"/>
                  <a:gd name="T8" fmla="*/ 23 w 67"/>
                  <a:gd name="T9" fmla="*/ 39 h 132"/>
                  <a:gd name="T10" fmla="*/ 17 w 67"/>
                  <a:gd name="T11" fmla="*/ 43 h 132"/>
                  <a:gd name="T12" fmla="*/ 10 w 67"/>
                  <a:gd name="T13" fmla="*/ 46 h 132"/>
                  <a:gd name="T14" fmla="*/ 2 w 67"/>
                  <a:gd name="T15" fmla="*/ 48 h 132"/>
                  <a:gd name="T16" fmla="*/ 0 w 67"/>
                  <a:gd name="T17" fmla="*/ 25 h 132"/>
                  <a:gd name="T18" fmla="*/ 19 w 67"/>
                  <a:gd name="T19" fmla="*/ 14 h 132"/>
                  <a:gd name="T20" fmla="*/ 35 w 67"/>
                  <a:gd name="T21" fmla="*/ 2 h 132"/>
                  <a:gd name="T22" fmla="*/ 52 w 67"/>
                  <a:gd name="T2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132">
                    <a:moveTo>
                      <a:pt x="52" y="0"/>
                    </a:moveTo>
                    <a:cubicBezTo>
                      <a:pt x="67" y="128"/>
                      <a:pt x="67" y="128"/>
                      <a:pt x="67" y="128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6"/>
                      <a:pt x="25" y="37"/>
                      <a:pt x="23" y="39"/>
                    </a:cubicBezTo>
                    <a:cubicBezTo>
                      <a:pt x="21" y="40"/>
                      <a:pt x="19" y="41"/>
                      <a:pt x="17" y="43"/>
                    </a:cubicBezTo>
                    <a:cubicBezTo>
                      <a:pt x="14" y="44"/>
                      <a:pt x="12" y="45"/>
                      <a:pt x="10" y="46"/>
                    </a:cubicBezTo>
                    <a:cubicBezTo>
                      <a:pt x="7" y="47"/>
                      <a:pt x="5" y="48"/>
                      <a:pt x="2" y="4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2"/>
                      <a:pt x="13" y="18"/>
                      <a:pt x="19" y="14"/>
                    </a:cubicBezTo>
                    <a:cubicBezTo>
                      <a:pt x="25" y="10"/>
                      <a:pt x="30" y="6"/>
                      <a:pt x="35" y="2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8922640" y="2966466"/>
              <a:ext cx="365757" cy="783110"/>
              <a:chOff x="9195251" y="2966466"/>
              <a:chExt cx="365757" cy="78311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9378129" y="2966466"/>
                <a:ext cx="0" cy="438945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/>
              <p:cNvSpPr/>
              <p:nvPr/>
            </p:nvSpPr>
            <p:spPr bwMode="auto">
              <a:xfrm>
                <a:off x="9195251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8404001" y="1746454"/>
              <a:ext cx="1374458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Project starts</a:t>
              </a:r>
            </a:p>
          </p:txBody>
        </p:sp>
      </p:grpSp>
      <p:sp>
        <p:nvSpPr>
          <p:cNvPr id="55" name="Rectangle 54"/>
          <p:cNvSpPr/>
          <p:nvPr/>
        </p:nvSpPr>
        <p:spPr bwMode="auto">
          <a:xfrm flipV="1">
            <a:off x="7802034" y="3547177"/>
            <a:ext cx="1117328" cy="76555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 flipV="1">
            <a:off x="4648197" y="3547177"/>
            <a:ext cx="1269998" cy="68090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425730" y="3400300"/>
            <a:ext cx="399157" cy="1456288"/>
            <a:chOff x="7425730" y="3400300"/>
            <a:chExt cx="399157" cy="1456288"/>
          </a:xfrm>
        </p:grpSpPr>
        <p:sp>
          <p:nvSpPr>
            <p:cNvPr id="58" name="TextBox 57"/>
            <p:cNvSpPr txBox="1"/>
            <p:nvPr/>
          </p:nvSpPr>
          <p:spPr>
            <a:xfrm>
              <a:off x="7425730" y="4532588"/>
              <a:ext cx="3991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Plan</a:t>
              </a: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7442430" y="3400300"/>
              <a:ext cx="365757" cy="1034281"/>
              <a:chOff x="7700039" y="3400300"/>
              <a:chExt cx="365757" cy="1034281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7882917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/>
              <p:cNvSpPr/>
              <p:nvPr/>
            </p:nvSpPr>
            <p:spPr bwMode="auto">
              <a:xfrm>
                <a:off x="7700039" y="3400300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2" name="Rectangle 61"/>
          <p:cNvSpPr/>
          <p:nvPr/>
        </p:nvSpPr>
        <p:spPr bwMode="auto">
          <a:xfrm flipV="1">
            <a:off x="3232150" y="3547176"/>
            <a:ext cx="1073150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719825" y="3383819"/>
            <a:ext cx="1490857" cy="1506173"/>
            <a:chOff x="3601287" y="3383819"/>
            <a:chExt cx="1490857" cy="1506173"/>
          </a:xfrm>
        </p:grpSpPr>
        <p:sp>
          <p:nvSpPr>
            <p:cNvPr id="64" name="TextBox 63"/>
            <p:cNvSpPr txBox="1"/>
            <p:nvPr/>
          </p:nvSpPr>
          <p:spPr>
            <a:xfrm>
              <a:off x="3601287" y="4565992"/>
              <a:ext cx="14908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  <a:lin ang="5400000" scaled="0"/>
                  </a:gradFill>
                  <a:cs typeface="Arial" pitchFamily="34" charset="0"/>
                </a:rPr>
                <a:t>Track progress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4163837" y="3383819"/>
              <a:ext cx="365757" cy="1050762"/>
              <a:chOff x="4709613" y="3383819"/>
              <a:chExt cx="365757" cy="1050762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4892491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/>
              <p:cNvSpPr/>
              <p:nvPr/>
            </p:nvSpPr>
            <p:spPr bwMode="auto">
              <a:xfrm>
                <a:off x="4709613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8" name="Isosceles Triangle 67"/>
          <p:cNvSpPr/>
          <p:nvPr/>
        </p:nvSpPr>
        <p:spPr bwMode="auto">
          <a:xfrm rot="16200000">
            <a:off x="2768858" y="3359408"/>
            <a:ext cx="510159" cy="439792"/>
          </a:xfrm>
          <a:prstGeom prst="triangle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1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/>
      <p:bldP spid="15" grpId="0" animBg="1"/>
      <p:bldP spid="16" grpId="0" animBg="1"/>
      <p:bldP spid="55" grpId="0" animBg="1"/>
      <p:bldP spid="56" grpId="0" animBg="1"/>
      <p:bldP spid="62" grpId="0" animBg="1"/>
      <p:bldP spid="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Agile planning tools</a:t>
            </a:r>
          </a:p>
          <a:p>
            <a:r>
              <a:rPr lang="en-US" dirty="0"/>
              <a:t>Governance for development teams</a:t>
            </a:r>
          </a:p>
          <a:p>
            <a:r>
              <a:rPr lang="en-US" dirty="0"/>
              <a:t>Visualizations through dashboards and charts</a:t>
            </a:r>
          </a:p>
          <a:p>
            <a:r>
              <a:rPr lang="en-US" dirty="0"/>
              <a:t>Choice of </a:t>
            </a:r>
            <a:r>
              <a:rPr lang="en-US" dirty="0" err="1"/>
              <a:t>Git</a:t>
            </a:r>
            <a:r>
              <a:rPr lang="en-US" dirty="0"/>
              <a:t> or TFVC</a:t>
            </a:r>
          </a:p>
          <a:p>
            <a:r>
              <a:rPr lang="en-US" dirty="0"/>
              <a:t>Unlimited free private repositories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</p:spTree>
    <p:extLst>
      <p:ext uri="{BB962C8B-B14F-4D97-AF65-F5344CB8AC3E}">
        <p14:creationId xmlns:p14="http://schemas.microsoft.com/office/powerpoint/2010/main" val="363421605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+ Test</a:t>
            </a:r>
          </a:p>
        </p:txBody>
      </p:sp>
      <p:sp>
        <p:nvSpPr>
          <p:cNvPr id="4" name="Rectangle 3"/>
          <p:cNvSpPr/>
          <p:nvPr/>
        </p:nvSpPr>
        <p:spPr bwMode="auto">
          <a:xfrm rot="16200000" flipV="1">
            <a:off x="5340757" y="4331690"/>
            <a:ext cx="4716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0800000">
            <a:off x="7442459" y="64455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08" y="-2353422"/>
            <a:ext cx="4449971" cy="4450143"/>
          </a:xfrm>
          <a:prstGeom prst="rect">
            <a:avLst/>
          </a:prstGeom>
        </p:spPr>
      </p:pic>
      <p:sp>
        <p:nvSpPr>
          <p:cNvPr id="7" name="Freeform 9"/>
          <p:cNvSpPr>
            <a:spLocks/>
          </p:cNvSpPr>
          <p:nvPr/>
        </p:nvSpPr>
        <p:spPr bwMode="auto">
          <a:xfrm>
            <a:off x="5364189" y="-128723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rot="5400000" flipV="1">
            <a:off x="7533043" y="6256693"/>
            <a:ext cx="330373" cy="72147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 rot="5400000" flipV="1">
            <a:off x="7494942" y="5539143"/>
            <a:ext cx="406574" cy="72148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5400000" flipV="1">
            <a:off x="7501291" y="4777141"/>
            <a:ext cx="393875" cy="72149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rot="5400000" flipV="1">
            <a:off x="7491765" y="4018316"/>
            <a:ext cx="412926" cy="72150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5400000" flipV="1">
            <a:off x="7494938" y="3265839"/>
            <a:ext cx="406577" cy="72151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 rot="5400000" flipV="1">
            <a:off x="7482238" y="2503839"/>
            <a:ext cx="431978" cy="72152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17716" y="2734211"/>
            <a:ext cx="2367248" cy="365757"/>
            <a:chOff x="7474852" y="2819939"/>
            <a:chExt cx="2367248" cy="365757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8269160" y="2654943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792706" y="2840817"/>
              <a:ext cx="1049394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Write Code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 rot="16200000">
              <a:off x="7474852" y="2819939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645010" y="3493437"/>
            <a:ext cx="2238463" cy="365757"/>
            <a:chOff x="5602146" y="3575467"/>
            <a:chExt cx="2238463" cy="365757"/>
          </a:xfrm>
        </p:grpSpPr>
        <p:cxnSp>
          <p:nvCxnSpPr>
            <p:cNvPr id="19" name="Straight Connector 18"/>
            <p:cNvCxnSpPr/>
            <p:nvPr/>
          </p:nvCxnSpPr>
          <p:spPr>
            <a:xfrm rot="5400000" flipH="1">
              <a:off x="7211738" y="341047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 rot="16200000">
              <a:off x="7474852" y="357546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02146" y="3584770"/>
              <a:ext cx="1103391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Unit Testing</a:t>
              </a: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526152" y="1955800"/>
            <a:ext cx="355600" cy="355600"/>
          </a:xfrm>
          <a:prstGeom prst="ellipse">
            <a:avLst/>
          </a:prstGeom>
          <a:solidFill>
            <a:srgbClr val="BA141A"/>
          </a:solidFill>
          <a:ln w="76200">
            <a:solidFill>
              <a:srgbClr val="BA14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2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246894" y="5011889"/>
            <a:ext cx="1636579" cy="365757"/>
            <a:chOff x="6204030" y="5095127"/>
            <a:chExt cx="1636579" cy="365757"/>
          </a:xfrm>
        </p:grpSpPr>
        <p:cxnSp>
          <p:nvCxnSpPr>
            <p:cNvPr id="24" name="Straight Connector 23"/>
            <p:cNvCxnSpPr/>
            <p:nvPr/>
          </p:nvCxnSpPr>
          <p:spPr>
            <a:xfrm rot="5400000" flipH="1">
              <a:off x="7211738" y="493013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 bwMode="auto">
            <a:xfrm rot="16200000">
              <a:off x="7474852" y="509512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04030" y="5154894"/>
              <a:ext cx="50150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517716" y="4252663"/>
            <a:ext cx="2803468" cy="365757"/>
            <a:chOff x="7474852" y="4332280"/>
            <a:chExt cx="2803468" cy="365757"/>
          </a:xfrm>
        </p:grpSpPr>
        <p:cxnSp>
          <p:nvCxnSpPr>
            <p:cNvPr id="28" name="Straight Connector 27"/>
            <p:cNvCxnSpPr/>
            <p:nvPr/>
          </p:nvCxnSpPr>
          <p:spPr>
            <a:xfrm rot="16200000">
              <a:off x="8269160" y="4167284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8792706" y="4333150"/>
              <a:ext cx="1485614" cy="36401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Version Control</a:t>
              </a:r>
            </a:p>
          </p:txBody>
        </p:sp>
        <p:sp>
          <p:nvSpPr>
            <p:cNvPr id="30" name="Oval 29"/>
            <p:cNvSpPr/>
            <p:nvPr/>
          </p:nvSpPr>
          <p:spPr bwMode="auto">
            <a:xfrm rot="16200000">
              <a:off x="7474852" y="4332280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517716" y="5771113"/>
            <a:ext cx="3034961" cy="365757"/>
            <a:chOff x="7474852" y="5856841"/>
            <a:chExt cx="3034961" cy="365757"/>
          </a:xfrm>
        </p:grpSpPr>
        <p:cxnSp>
          <p:nvCxnSpPr>
            <p:cNvPr id="32" name="Straight Connector 31"/>
            <p:cNvCxnSpPr/>
            <p:nvPr/>
          </p:nvCxnSpPr>
          <p:spPr>
            <a:xfrm rot="16200000">
              <a:off x="8268286" y="5691845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8804281" y="5877719"/>
              <a:ext cx="1705532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 Verification</a:t>
              </a:r>
            </a:p>
          </p:txBody>
        </p:sp>
        <p:sp>
          <p:nvSpPr>
            <p:cNvPr id="34" name="Oval 33"/>
            <p:cNvSpPr/>
            <p:nvPr/>
          </p:nvSpPr>
          <p:spPr bwMode="auto">
            <a:xfrm rot="16200000">
              <a:off x="7474852" y="5856841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251966" y="6380826"/>
            <a:ext cx="1157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1250">
                      <a:schemeClr val="accent1"/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Release</a:t>
            </a:r>
            <a:endParaRPr lang="en-US" dirty="0">
              <a:gradFill>
                <a:gsLst>
                  <a:gs pos="1250">
                    <a:schemeClr val="accent1"/>
                  </a:gs>
                  <a:gs pos="100000">
                    <a:schemeClr val="accent1"/>
                  </a:gs>
                </a:gsLst>
                <a:lin ang="0" scaled="0"/>
              </a:gradFill>
            </a:endParaRPr>
          </a:p>
        </p:txBody>
      </p:sp>
      <p:sp>
        <p:nvSpPr>
          <p:cNvPr id="36" name="Isosceles Triangle 35"/>
          <p:cNvSpPr/>
          <p:nvPr/>
        </p:nvSpPr>
        <p:spPr bwMode="auto">
          <a:xfrm rot="10800000">
            <a:off x="7445627" y="6435983"/>
            <a:ext cx="510159" cy="439792"/>
          </a:xfrm>
          <a:prstGeom prst="triangle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18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35" grpId="0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4712765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Build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58321" cy="2252754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8097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270673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Accepted DEV"/>
          <p:cNvGrpSpPr/>
          <p:nvPr/>
        </p:nvGrpSpPr>
        <p:grpSpPr>
          <a:xfrm>
            <a:off x="6000961" y="2725186"/>
            <a:ext cx="456787" cy="456787"/>
            <a:chOff x="4382751" y="3909289"/>
            <a:chExt cx="456852" cy="456852"/>
          </a:xfrm>
        </p:grpSpPr>
        <p:sp>
          <p:nvSpPr>
            <p:cNvPr id="14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sp>
        <p:nvSpPr>
          <p:cNvPr id="16" name="Rounded Rectangle 29"/>
          <p:cNvSpPr/>
          <p:nvPr/>
        </p:nvSpPr>
        <p:spPr bwMode="auto">
          <a:xfrm>
            <a:off x="4712765" y="4088754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</a:t>
            </a:r>
          </a:p>
        </p:txBody>
      </p:sp>
      <p:pic>
        <p:nvPicPr>
          <p:cNvPr id="17" name="Tes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08" y="4828904"/>
            <a:ext cx="621617" cy="633805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endCxn id="4" idx="1"/>
          </p:cNvCxnSpPr>
          <p:nvPr/>
        </p:nvCxnSpPr>
        <p:spPr>
          <a:xfrm>
            <a:off x="3231531" y="2656205"/>
            <a:ext cx="1481234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86600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491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2090230" y="5550508"/>
            <a:ext cx="434335" cy="450589"/>
            <a:chOff x="1707792" y="5550508"/>
            <a:chExt cx="434335" cy="450589"/>
          </a:xfrm>
        </p:grpSpPr>
        <p:grpSp>
          <p:nvGrpSpPr>
            <p:cNvPr id="22" name="Group 21"/>
            <p:cNvGrpSpPr/>
            <p:nvPr/>
          </p:nvGrpSpPr>
          <p:grpSpPr>
            <a:xfrm>
              <a:off x="1707792" y="5550508"/>
              <a:ext cx="433342" cy="450589"/>
              <a:chOff x="652595" y="2571201"/>
              <a:chExt cx="609169" cy="633414"/>
            </a:xfrm>
          </p:grpSpPr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652595" y="2571201"/>
                <a:ext cx="609169" cy="633414"/>
              </a:xfrm>
              <a:custGeom>
                <a:avLst/>
                <a:gdLst>
                  <a:gd name="T0" fmla="*/ 67 w 644"/>
                  <a:gd name="T1" fmla="*/ 0 h 671"/>
                  <a:gd name="T2" fmla="*/ 0 w 644"/>
                  <a:gd name="T3" fmla="*/ 68 h 671"/>
                  <a:gd name="T4" fmla="*/ 0 w 644"/>
                  <a:gd name="T5" fmla="*/ 603 h 671"/>
                  <a:gd name="T6" fmla="*/ 67 w 644"/>
                  <a:gd name="T7" fmla="*/ 671 h 671"/>
                  <a:gd name="T8" fmla="*/ 576 w 644"/>
                  <a:gd name="T9" fmla="*/ 671 h 671"/>
                  <a:gd name="T10" fmla="*/ 644 w 644"/>
                  <a:gd name="T11" fmla="*/ 603 h 671"/>
                  <a:gd name="T12" fmla="*/ 644 w 644"/>
                  <a:gd name="T13" fmla="*/ 193 h 671"/>
                  <a:gd name="T14" fmla="*/ 644 w 644"/>
                  <a:gd name="T15" fmla="*/ 127 h 671"/>
                  <a:gd name="T16" fmla="*/ 515 w 644"/>
                  <a:gd name="T17" fmla="*/ 0 h 671"/>
                  <a:gd name="T18" fmla="*/ 445 w 644"/>
                  <a:gd name="T19" fmla="*/ 0 h 671"/>
                  <a:gd name="T20" fmla="*/ 67 w 644"/>
                  <a:gd name="T21" fmla="*/ 0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4" h="671">
                    <a:moveTo>
                      <a:pt x="67" y="0"/>
                    </a:moveTo>
                    <a:cubicBezTo>
                      <a:pt x="30" y="0"/>
                      <a:pt x="0" y="30"/>
                      <a:pt x="0" y="68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0" y="641"/>
                      <a:pt x="30" y="671"/>
                      <a:pt x="67" y="671"/>
                    </a:cubicBezTo>
                    <a:cubicBezTo>
                      <a:pt x="576" y="671"/>
                      <a:pt x="576" y="671"/>
                      <a:pt x="576" y="671"/>
                    </a:cubicBezTo>
                    <a:cubicBezTo>
                      <a:pt x="613" y="671"/>
                      <a:pt x="644" y="641"/>
                      <a:pt x="644" y="603"/>
                    </a:cubicBezTo>
                    <a:cubicBezTo>
                      <a:pt x="644" y="193"/>
                      <a:pt x="644" y="193"/>
                      <a:pt x="644" y="193"/>
                    </a:cubicBezTo>
                    <a:cubicBezTo>
                      <a:pt x="644" y="156"/>
                      <a:pt x="644" y="127"/>
                      <a:pt x="644" y="127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482" y="0"/>
                      <a:pt x="445" y="0"/>
                    </a:cubicBez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828249" y="2734135"/>
                <a:ext cx="107771" cy="333265"/>
              </a:xfrm>
              <a:custGeom>
                <a:avLst/>
                <a:gdLst>
                  <a:gd name="T0" fmla="*/ 23 w 86"/>
                  <a:gd name="T1" fmla="*/ 56 h 265"/>
                  <a:gd name="T2" fmla="*/ 23 w 86"/>
                  <a:gd name="T3" fmla="*/ 90 h 265"/>
                  <a:gd name="T4" fmla="*/ 0 w 86"/>
                  <a:gd name="T5" fmla="*/ 119 h 265"/>
                  <a:gd name="T6" fmla="*/ 0 w 86"/>
                  <a:gd name="T7" fmla="*/ 146 h 265"/>
                  <a:gd name="T8" fmla="*/ 23 w 86"/>
                  <a:gd name="T9" fmla="*/ 174 h 265"/>
                  <a:gd name="T10" fmla="*/ 23 w 86"/>
                  <a:gd name="T11" fmla="*/ 210 h 265"/>
                  <a:gd name="T12" fmla="*/ 36 w 86"/>
                  <a:gd name="T13" fmla="*/ 251 h 265"/>
                  <a:gd name="T14" fmla="*/ 86 w 86"/>
                  <a:gd name="T15" fmla="*/ 265 h 265"/>
                  <a:gd name="T16" fmla="*/ 86 w 86"/>
                  <a:gd name="T17" fmla="*/ 237 h 265"/>
                  <a:gd name="T18" fmla="*/ 67 w 86"/>
                  <a:gd name="T19" fmla="*/ 231 h 265"/>
                  <a:gd name="T20" fmla="*/ 62 w 86"/>
                  <a:gd name="T21" fmla="*/ 210 h 265"/>
                  <a:gd name="T22" fmla="*/ 62 w 86"/>
                  <a:gd name="T23" fmla="*/ 179 h 265"/>
                  <a:gd name="T24" fmla="*/ 39 w 86"/>
                  <a:gd name="T25" fmla="*/ 133 h 265"/>
                  <a:gd name="T26" fmla="*/ 39 w 86"/>
                  <a:gd name="T27" fmla="*/ 132 h 265"/>
                  <a:gd name="T28" fmla="*/ 62 w 86"/>
                  <a:gd name="T29" fmla="*/ 87 h 265"/>
                  <a:gd name="T30" fmla="*/ 62 w 86"/>
                  <a:gd name="T31" fmla="*/ 55 h 265"/>
                  <a:gd name="T32" fmla="*/ 86 w 86"/>
                  <a:gd name="T33" fmla="*/ 28 h 265"/>
                  <a:gd name="T34" fmla="*/ 86 w 86"/>
                  <a:gd name="T35" fmla="*/ 0 h 265"/>
                  <a:gd name="T36" fmla="*/ 36 w 86"/>
                  <a:gd name="T37" fmla="*/ 14 h 265"/>
                  <a:gd name="T38" fmla="*/ 23 w 86"/>
                  <a:gd name="T39" fmla="*/ 5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65">
                    <a:moveTo>
                      <a:pt x="23" y="56"/>
                    </a:moveTo>
                    <a:lnTo>
                      <a:pt x="23" y="90"/>
                    </a:lnTo>
                    <a:cubicBezTo>
                      <a:pt x="23" y="109"/>
                      <a:pt x="16" y="119"/>
                      <a:pt x="0" y="119"/>
                    </a:cubicBezTo>
                    <a:lnTo>
                      <a:pt x="0" y="146"/>
                    </a:lnTo>
                    <a:cubicBezTo>
                      <a:pt x="16" y="146"/>
                      <a:pt x="23" y="156"/>
                      <a:pt x="23" y="174"/>
                    </a:cubicBezTo>
                    <a:lnTo>
                      <a:pt x="23" y="210"/>
                    </a:lnTo>
                    <a:cubicBezTo>
                      <a:pt x="23" y="229"/>
                      <a:pt x="27" y="243"/>
                      <a:pt x="36" y="251"/>
                    </a:cubicBezTo>
                    <a:cubicBezTo>
                      <a:pt x="45" y="260"/>
                      <a:pt x="62" y="265"/>
                      <a:pt x="86" y="265"/>
                    </a:cubicBezTo>
                    <a:lnTo>
                      <a:pt x="86" y="237"/>
                    </a:lnTo>
                    <a:cubicBezTo>
                      <a:pt x="77" y="237"/>
                      <a:pt x="71" y="235"/>
                      <a:pt x="67" y="231"/>
                    </a:cubicBezTo>
                    <a:cubicBezTo>
                      <a:pt x="64" y="227"/>
                      <a:pt x="62" y="220"/>
                      <a:pt x="62" y="210"/>
                    </a:cubicBezTo>
                    <a:lnTo>
                      <a:pt x="62" y="179"/>
                    </a:lnTo>
                    <a:cubicBezTo>
                      <a:pt x="62" y="154"/>
                      <a:pt x="54" y="139"/>
                      <a:pt x="39" y="133"/>
                    </a:cubicBezTo>
                    <a:lnTo>
                      <a:pt x="39" y="132"/>
                    </a:lnTo>
                    <a:cubicBezTo>
                      <a:pt x="54" y="126"/>
                      <a:pt x="62" y="111"/>
                      <a:pt x="62" y="87"/>
                    </a:cubicBezTo>
                    <a:lnTo>
                      <a:pt x="62" y="55"/>
                    </a:lnTo>
                    <a:cubicBezTo>
                      <a:pt x="62" y="37"/>
                      <a:pt x="70" y="28"/>
                      <a:pt x="86" y="28"/>
                    </a:cubicBezTo>
                    <a:lnTo>
                      <a:pt x="86" y="0"/>
                    </a:lnTo>
                    <a:cubicBezTo>
                      <a:pt x="62" y="0"/>
                      <a:pt x="46" y="5"/>
                      <a:pt x="36" y="14"/>
                    </a:cubicBezTo>
                    <a:cubicBezTo>
                      <a:pt x="28" y="23"/>
                      <a:pt x="23" y="37"/>
                      <a:pt x="23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000685" y="2734135"/>
                <a:ext cx="107771" cy="333265"/>
              </a:xfrm>
              <a:custGeom>
                <a:avLst/>
                <a:gdLst>
                  <a:gd name="T0" fmla="*/ 62 w 85"/>
                  <a:gd name="T1" fmla="*/ 90 h 265"/>
                  <a:gd name="T2" fmla="*/ 62 w 85"/>
                  <a:gd name="T3" fmla="*/ 56 h 265"/>
                  <a:gd name="T4" fmla="*/ 50 w 85"/>
                  <a:gd name="T5" fmla="*/ 15 h 265"/>
                  <a:gd name="T6" fmla="*/ 0 w 85"/>
                  <a:gd name="T7" fmla="*/ 0 h 265"/>
                  <a:gd name="T8" fmla="*/ 0 w 85"/>
                  <a:gd name="T9" fmla="*/ 28 h 265"/>
                  <a:gd name="T10" fmla="*/ 24 w 85"/>
                  <a:gd name="T11" fmla="*/ 55 h 265"/>
                  <a:gd name="T12" fmla="*/ 24 w 85"/>
                  <a:gd name="T13" fmla="*/ 85 h 265"/>
                  <a:gd name="T14" fmla="*/ 47 w 85"/>
                  <a:gd name="T15" fmla="*/ 132 h 265"/>
                  <a:gd name="T16" fmla="*/ 47 w 85"/>
                  <a:gd name="T17" fmla="*/ 133 h 265"/>
                  <a:gd name="T18" fmla="*/ 24 w 85"/>
                  <a:gd name="T19" fmla="*/ 178 h 265"/>
                  <a:gd name="T20" fmla="*/ 24 w 85"/>
                  <a:gd name="T21" fmla="*/ 210 h 265"/>
                  <a:gd name="T22" fmla="*/ 19 w 85"/>
                  <a:gd name="T23" fmla="*/ 231 h 265"/>
                  <a:gd name="T24" fmla="*/ 0 w 85"/>
                  <a:gd name="T25" fmla="*/ 237 h 265"/>
                  <a:gd name="T26" fmla="*/ 0 w 85"/>
                  <a:gd name="T27" fmla="*/ 265 h 265"/>
                  <a:gd name="T28" fmla="*/ 50 w 85"/>
                  <a:gd name="T29" fmla="*/ 251 h 265"/>
                  <a:gd name="T30" fmla="*/ 62 w 85"/>
                  <a:gd name="T31" fmla="*/ 209 h 265"/>
                  <a:gd name="T32" fmla="*/ 62 w 85"/>
                  <a:gd name="T33" fmla="*/ 174 h 265"/>
                  <a:gd name="T34" fmla="*/ 85 w 85"/>
                  <a:gd name="T35" fmla="*/ 146 h 265"/>
                  <a:gd name="T36" fmla="*/ 85 w 85"/>
                  <a:gd name="T37" fmla="*/ 119 h 265"/>
                  <a:gd name="T38" fmla="*/ 62 w 85"/>
                  <a:gd name="T39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265">
                    <a:moveTo>
                      <a:pt x="62" y="90"/>
                    </a:moveTo>
                    <a:lnTo>
                      <a:pt x="62" y="56"/>
                    </a:lnTo>
                    <a:cubicBezTo>
                      <a:pt x="62" y="37"/>
                      <a:pt x="58" y="23"/>
                      <a:pt x="50" y="15"/>
                    </a:cubicBezTo>
                    <a:cubicBezTo>
                      <a:pt x="40" y="5"/>
                      <a:pt x="23" y="0"/>
                      <a:pt x="0" y="0"/>
                    </a:cubicBezTo>
                    <a:lnTo>
                      <a:pt x="0" y="28"/>
                    </a:lnTo>
                    <a:cubicBezTo>
                      <a:pt x="16" y="28"/>
                      <a:pt x="24" y="37"/>
                      <a:pt x="24" y="55"/>
                    </a:cubicBezTo>
                    <a:lnTo>
                      <a:pt x="24" y="85"/>
                    </a:lnTo>
                    <a:cubicBezTo>
                      <a:pt x="24" y="110"/>
                      <a:pt x="32" y="126"/>
                      <a:pt x="47" y="132"/>
                    </a:cubicBezTo>
                    <a:lnTo>
                      <a:pt x="47" y="133"/>
                    </a:lnTo>
                    <a:cubicBezTo>
                      <a:pt x="32" y="139"/>
                      <a:pt x="24" y="154"/>
                      <a:pt x="24" y="178"/>
                    </a:cubicBezTo>
                    <a:lnTo>
                      <a:pt x="24" y="210"/>
                    </a:lnTo>
                    <a:cubicBezTo>
                      <a:pt x="24" y="219"/>
                      <a:pt x="22" y="226"/>
                      <a:pt x="19" y="231"/>
                    </a:cubicBezTo>
                    <a:cubicBezTo>
                      <a:pt x="15" y="235"/>
                      <a:pt x="9" y="237"/>
                      <a:pt x="0" y="237"/>
                    </a:cubicBezTo>
                    <a:lnTo>
                      <a:pt x="0" y="265"/>
                    </a:lnTo>
                    <a:cubicBezTo>
                      <a:pt x="24" y="265"/>
                      <a:pt x="41" y="260"/>
                      <a:pt x="50" y="251"/>
                    </a:cubicBezTo>
                    <a:cubicBezTo>
                      <a:pt x="58" y="242"/>
                      <a:pt x="62" y="229"/>
                      <a:pt x="62" y="209"/>
                    </a:cubicBezTo>
                    <a:lnTo>
                      <a:pt x="62" y="174"/>
                    </a:lnTo>
                    <a:cubicBezTo>
                      <a:pt x="62" y="156"/>
                      <a:pt x="70" y="146"/>
                      <a:pt x="85" y="146"/>
                    </a:cubicBezTo>
                    <a:lnTo>
                      <a:pt x="85" y="119"/>
                    </a:lnTo>
                    <a:cubicBezTo>
                      <a:pt x="70" y="119"/>
                      <a:pt x="62" y="109"/>
                      <a:pt x="62" y="9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052638" y="5550508"/>
              <a:ext cx="89489" cy="85748"/>
            </a:xfrm>
            <a:custGeom>
              <a:avLst/>
              <a:gdLst>
                <a:gd name="T0" fmla="*/ 81 w 81"/>
                <a:gd name="T1" fmla="*/ 79 h 79"/>
                <a:gd name="T2" fmla="*/ 0 w 81"/>
                <a:gd name="T3" fmla="*/ 0 h 79"/>
                <a:gd name="T4" fmla="*/ 0 w 81"/>
                <a:gd name="T5" fmla="*/ 79 h 79"/>
                <a:gd name="T6" fmla="*/ 81 w 81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9">
                  <a:moveTo>
                    <a:pt x="81" y="79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81" y="79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/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1601932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7672E-6 -2.23786E-6 L -0.03625 -0.4459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" y="-223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Testing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Testing Software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5282267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59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78805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6846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840175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4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sp>
        <p:nvSpPr>
          <p:cNvPr id="15" name="Error DEV"/>
          <p:cNvSpPr/>
          <p:nvPr/>
        </p:nvSpPr>
        <p:spPr bwMode="auto">
          <a:xfrm>
            <a:off x="6540164" y="2725186"/>
            <a:ext cx="456787" cy="456787"/>
          </a:xfrm>
          <a:prstGeom prst="ellipse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X</a:t>
            </a:r>
          </a:p>
        </p:txBody>
      </p:sp>
      <p:pic>
        <p:nvPicPr>
          <p:cNvPr id="16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7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8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grpSp>
        <p:nvGrpSpPr>
          <p:cNvPr id="19" name="Accepted DEV"/>
          <p:cNvGrpSpPr/>
          <p:nvPr/>
        </p:nvGrpSpPr>
        <p:grpSpPr>
          <a:xfrm>
            <a:off x="6540164" y="2725186"/>
            <a:ext cx="456787" cy="456787"/>
            <a:chOff x="4382751" y="3909289"/>
            <a:chExt cx="456852" cy="456852"/>
          </a:xfrm>
        </p:grpSpPr>
        <p:sp>
          <p:nvSpPr>
            <p:cNvPr id="20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271140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0" presetClass="exit" presetSubtype="0" fill="hold" grpId="5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511457"/>
          </a:xfrm>
        </p:spPr>
        <p:txBody>
          <a:bodyPr/>
          <a:lstStyle/>
          <a:p>
            <a:r>
              <a:rPr lang="en-US" dirty="0"/>
              <a:t>Custom build agents extend the default Hosted agent</a:t>
            </a:r>
          </a:p>
          <a:p>
            <a:r>
              <a:rPr lang="en-US" dirty="0"/>
              <a:t>Pool sets of agents to build in parallel</a:t>
            </a:r>
          </a:p>
          <a:p>
            <a:r>
              <a:rPr lang="en-US" dirty="0"/>
              <a:t>Agent is cross platform</a:t>
            </a:r>
          </a:p>
          <a:p>
            <a:r>
              <a:rPr lang="en-US" dirty="0"/>
              <a:t>Cross-platform agent runs on-premises or in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with agents</a:t>
            </a:r>
          </a:p>
        </p:txBody>
      </p:sp>
    </p:spTree>
    <p:extLst>
      <p:ext uri="{BB962C8B-B14F-4D97-AF65-F5344CB8AC3E}">
        <p14:creationId xmlns:p14="http://schemas.microsoft.com/office/powerpoint/2010/main" val="220363628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</a:t>
            </a:r>
          </a:p>
        </p:txBody>
      </p:sp>
      <p:sp>
        <p:nvSpPr>
          <p:cNvPr id="3" name="Isosceles Triangle 2"/>
          <p:cNvSpPr/>
          <p:nvPr/>
        </p:nvSpPr>
        <p:spPr bwMode="auto">
          <a:xfrm rot="5400000" flipH="1">
            <a:off x="9512560" y="432461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flipV="1">
            <a:off x="2127054" y="4501609"/>
            <a:ext cx="7452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flipV="1">
            <a:off x="8832850" y="4499672"/>
            <a:ext cx="762000" cy="85027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flipV="1">
            <a:off x="7370234" y="4499674"/>
            <a:ext cx="111971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 flipV="1">
            <a:off x="5643034" y="4499674"/>
            <a:ext cx="13673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3966634" y="4499674"/>
            <a:ext cx="13419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9192" y="2282078"/>
            <a:ext cx="4449971" cy="44501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 flipV="1">
            <a:off x="2461684" y="4499675"/>
            <a:ext cx="1176866" cy="85024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219813" y="1990821"/>
            <a:ext cx="1901202" cy="2522098"/>
            <a:chOff x="5701653" y="1978121"/>
            <a:chExt cx="1901202" cy="252209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0454" y="3700379"/>
              <a:ext cx="1293456" cy="7998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5892979" y="2465446"/>
              <a:ext cx="1102383" cy="1498554"/>
            </a:xfrm>
            <a:prstGeom prst="rect">
              <a:avLst/>
            </a:prstGeom>
          </p:spPr>
        </p:pic>
        <p:sp>
          <p:nvSpPr>
            <p:cNvPr id="14" name="Freeform 95"/>
            <p:cNvSpPr>
              <a:spLocks/>
            </p:cNvSpPr>
            <p:nvPr/>
          </p:nvSpPr>
          <p:spPr bwMode="auto">
            <a:xfrm flipH="1">
              <a:off x="5701653" y="1978121"/>
              <a:ext cx="1426107" cy="926144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70C0">
                <a:alpha val="27000"/>
              </a:srgbClr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</a:endParaRPr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 flipH="1">
              <a:off x="6053201" y="2052432"/>
              <a:ext cx="1549654" cy="1006377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23BDEF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50505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87440" y="2299985"/>
              <a:ext cx="13065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Cloud</a:t>
              </a:r>
              <a:b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</a:b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Load Testing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29359" y="3008346"/>
            <a:ext cx="1868892" cy="1702699"/>
            <a:chOff x="3840480" y="3008346"/>
            <a:chExt cx="1868892" cy="1702699"/>
          </a:xfrm>
        </p:grpSpPr>
        <p:sp>
          <p:nvSpPr>
            <p:cNvPr id="18" name="TextBox 17"/>
            <p:cNvSpPr txBox="1"/>
            <p:nvPr/>
          </p:nvSpPr>
          <p:spPr>
            <a:xfrm>
              <a:off x="3840480" y="3008346"/>
              <a:ext cx="1868892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Integration testing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4774926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>
              <a:off x="4592048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96590" y="4345288"/>
            <a:ext cx="2202126" cy="1751140"/>
            <a:chOff x="2339395" y="4345288"/>
            <a:chExt cx="2202126" cy="1751140"/>
          </a:xfrm>
        </p:grpSpPr>
        <p:sp>
          <p:nvSpPr>
            <p:cNvPr id="22" name="TextBox 21"/>
            <p:cNvSpPr txBox="1"/>
            <p:nvPr/>
          </p:nvSpPr>
          <p:spPr>
            <a:xfrm>
              <a:off x="2339395" y="5511653"/>
              <a:ext cx="2202126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Automated functional testing environment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3440458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 bwMode="auto">
            <a:xfrm>
              <a:off x="3257580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 bwMode="auto">
          <a:xfrm>
            <a:off x="2044699" y="4334411"/>
            <a:ext cx="394343" cy="394343"/>
          </a:xfrm>
          <a:prstGeom prst="ellipse">
            <a:avLst/>
          </a:prstGeom>
          <a:solidFill>
            <a:srgbClr val="3D85CD"/>
          </a:solidFill>
          <a:ln w="76200">
            <a:solidFill>
              <a:srgbClr val="3D85CD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3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386089" y="4345288"/>
            <a:ext cx="1611833" cy="1710752"/>
            <a:chOff x="5882639" y="4345288"/>
            <a:chExt cx="1611833" cy="171075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688555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882639" y="5471265"/>
              <a:ext cx="1611833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Pre-production environment</a:t>
              </a: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6505677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985759" y="3011734"/>
            <a:ext cx="1320801" cy="1699311"/>
            <a:chOff x="8310879" y="3011734"/>
            <a:chExt cx="1320801" cy="1699311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8971279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 bwMode="auto">
            <a:xfrm>
              <a:off x="8788401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10879" y="3011734"/>
              <a:ext cx="1320801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Staging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0045728" y="4315921"/>
            <a:ext cx="2292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Monitor + Learn</a:t>
            </a:r>
            <a:endParaRPr lang="en-US" dirty="0">
              <a:gradFill>
                <a:gsLst>
                  <a:gs pos="0">
                    <a:srgbClr val="F6931A"/>
                  </a:gs>
                  <a:gs pos="100000">
                    <a:srgbClr val="F6931A"/>
                  </a:gs>
                </a:gsLst>
                <a:lin ang="0" scaled="0"/>
              </a:gradFill>
            </a:endParaRPr>
          </a:p>
        </p:txBody>
      </p:sp>
      <p:sp>
        <p:nvSpPr>
          <p:cNvPr id="35" name="Isosceles Triangle 34"/>
          <p:cNvSpPr/>
          <p:nvPr/>
        </p:nvSpPr>
        <p:spPr bwMode="auto">
          <a:xfrm rot="5400000" flipH="1">
            <a:off x="9518909" y="4316673"/>
            <a:ext cx="510159" cy="439792"/>
          </a:xfrm>
          <a:prstGeom prst="triangle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91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25" grpId="0" animBg="1"/>
      <p:bldP spid="34" grpId="0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Delivery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 &amp; BUILD</a:t>
            </a:r>
          </a:p>
        </p:txBody>
      </p:sp>
      <p:sp>
        <p:nvSpPr>
          <p:cNvPr id="8" name="Rounded Rectangle 6"/>
          <p:cNvSpPr/>
          <p:nvPr/>
        </p:nvSpPr>
        <p:spPr bwMode="auto">
          <a:xfrm>
            <a:off x="4070966" y="1599422"/>
            <a:ext cx="3352234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QA ENVIRONMENT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1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8"/>
          <p:cNvPicPr>
            <a:picLocks noChangeAspect="1"/>
          </p:cNvPicPr>
          <p:nvPr/>
        </p:nvPicPr>
        <p:blipFill rotWithShape="1"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075861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63" y="2198016"/>
            <a:ext cx="729827" cy="662346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3242509" y="2433902"/>
            <a:ext cx="82296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22" name="CODE1"/>
          <p:cNvGrpSpPr/>
          <p:nvPr/>
        </p:nvGrpSpPr>
        <p:grpSpPr>
          <a:xfrm>
            <a:off x="2094326" y="5544790"/>
            <a:ext cx="538129" cy="560885"/>
            <a:chOff x="2328300" y="3506767"/>
            <a:chExt cx="551703" cy="575034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5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9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7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27092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8159E-6 1.90195E-6 L -0.07991 -0.4829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5" y="-24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207E-6 -2.42851E-6 L 0.25096 9.75942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1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Management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SOURCE REPO</a:t>
            </a:r>
          </a:p>
        </p:txBody>
      </p:sp>
      <p:sp>
        <p:nvSpPr>
          <p:cNvPr id="9" name="Rounded Rectangle 6"/>
          <p:cNvSpPr/>
          <p:nvPr/>
        </p:nvSpPr>
        <p:spPr bwMode="auto">
          <a:xfrm>
            <a:off x="5038668" y="1599422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2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13" name="CODE1"/>
          <p:cNvGrpSpPr/>
          <p:nvPr/>
        </p:nvGrpSpPr>
        <p:grpSpPr>
          <a:xfrm>
            <a:off x="2086805" y="5544790"/>
            <a:ext cx="538129" cy="560885"/>
            <a:chOff x="2328300" y="3506767"/>
            <a:chExt cx="551703" cy="575034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6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0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1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23" name="Rounded Rectangle 78"/>
          <p:cNvSpPr/>
          <p:nvPr/>
        </p:nvSpPr>
        <p:spPr bwMode="auto">
          <a:xfrm>
            <a:off x="5038668" y="3313575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24" name="Rounded Rectangle 79"/>
          <p:cNvSpPr/>
          <p:nvPr/>
        </p:nvSpPr>
        <p:spPr bwMode="auto">
          <a:xfrm>
            <a:off x="5038668" y="5027727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sp>
        <p:nvSpPr>
          <p:cNvPr id="25" name="APP 1"/>
          <p:cNvSpPr>
            <a:spLocks noEditPoints="1"/>
          </p:cNvSpPr>
          <p:nvPr/>
        </p:nvSpPr>
        <p:spPr bwMode="auto">
          <a:xfrm>
            <a:off x="6352796" y="2165911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6" name="APP 2"/>
          <p:cNvSpPr>
            <a:spLocks noEditPoints="1"/>
          </p:cNvSpPr>
          <p:nvPr/>
        </p:nvSpPr>
        <p:spPr bwMode="auto">
          <a:xfrm>
            <a:off x="6352796" y="3871853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7" name="APP 3"/>
          <p:cNvSpPr>
            <a:spLocks noEditPoints="1"/>
          </p:cNvSpPr>
          <p:nvPr/>
        </p:nvSpPr>
        <p:spPr bwMode="auto">
          <a:xfrm>
            <a:off x="6352796" y="5593065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grpSp>
        <p:nvGrpSpPr>
          <p:cNvPr id="28" name="CODE 2" descr="Down:  CODE 2"/>
          <p:cNvGrpSpPr/>
          <p:nvPr/>
        </p:nvGrpSpPr>
        <p:grpSpPr>
          <a:xfrm>
            <a:off x="5445462" y="2270671"/>
            <a:ext cx="538129" cy="560885"/>
            <a:chOff x="2328300" y="3506767"/>
            <a:chExt cx="551703" cy="575034"/>
          </a:xfrm>
        </p:grpSpPr>
        <p:sp>
          <p:nvSpPr>
            <p:cNvPr id="2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38" name="CODE 2" descr="Down:  CODE 2"/>
          <p:cNvGrpSpPr/>
          <p:nvPr/>
        </p:nvGrpSpPr>
        <p:grpSpPr>
          <a:xfrm>
            <a:off x="5445462" y="4018037"/>
            <a:ext cx="538129" cy="560885"/>
            <a:chOff x="2328300" y="3506767"/>
            <a:chExt cx="551703" cy="575034"/>
          </a:xfrm>
        </p:grpSpPr>
        <p:sp>
          <p:nvSpPr>
            <p:cNvPr id="3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4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4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48" name="CODE 2" descr="Down:  Group 65"/>
          <p:cNvGrpSpPr/>
          <p:nvPr/>
        </p:nvGrpSpPr>
        <p:grpSpPr>
          <a:xfrm>
            <a:off x="1636504" y="2280180"/>
            <a:ext cx="538129" cy="560885"/>
            <a:chOff x="2328300" y="3506767"/>
            <a:chExt cx="551703" cy="575034"/>
          </a:xfrm>
        </p:grpSpPr>
        <p:sp>
          <p:nvSpPr>
            <p:cNvPr id="4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58" name="AutoShape 3"/>
          <p:cNvSpPr>
            <a:spLocks noChangeAspect="1" noChangeArrowheads="1" noTextEdit="1"/>
          </p:cNvSpPr>
          <p:nvPr/>
        </p:nvSpPr>
        <p:spPr bwMode="auto">
          <a:xfrm>
            <a:off x="1545039" y="309880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950044" y="1534326"/>
            <a:ext cx="359269" cy="427298"/>
            <a:chOff x="4662074" y="4335997"/>
            <a:chExt cx="234105" cy="278433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662074" y="4335997"/>
              <a:ext cx="90040" cy="278433"/>
            </a:xfrm>
            <a:custGeom>
              <a:avLst/>
              <a:gdLst>
                <a:gd name="T0" fmla="*/ 23 w 86"/>
                <a:gd name="T1" fmla="*/ 56 h 265"/>
                <a:gd name="T2" fmla="*/ 23 w 86"/>
                <a:gd name="T3" fmla="*/ 90 h 265"/>
                <a:gd name="T4" fmla="*/ 0 w 86"/>
                <a:gd name="T5" fmla="*/ 119 h 265"/>
                <a:gd name="T6" fmla="*/ 0 w 86"/>
                <a:gd name="T7" fmla="*/ 146 h 265"/>
                <a:gd name="T8" fmla="*/ 23 w 86"/>
                <a:gd name="T9" fmla="*/ 174 h 265"/>
                <a:gd name="T10" fmla="*/ 23 w 86"/>
                <a:gd name="T11" fmla="*/ 210 h 265"/>
                <a:gd name="T12" fmla="*/ 36 w 86"/>
                <a:gd name="T13" fmla="*/ 251 h 265"/>
                <a:gd name="T14" fmla="*/ 86 w 86"/>
                <a:gd name="T15" fmla="*/ 265 h 265"/>
                <a:gd name="T16" fmla="*/ 86 w 86"/>
                <a:gd name="T17" fmla="*/ 237 h 265"/>
                <a:gd name="T18" fmla="*/ 67 w 86"/>
                <a:gd name="T19" fmla="*/ 231 h 265"/>
                <a:gd name="T20" fmla="*/ 62 w 86"/>
                <a:gd name="T21" fmla="*/ 210 h 265"/>
                <a:gd name="T22" fmla="*/ 62 w 86"/>
                <a:gd name="T23" fmla="*/ 179 h 265"/>
                <a:gd name="T24" fmla="*/ 39 w 86"/>
                <a:gd name="T25" fmla="*/ 133 h 265"/>
                <a:gd name="T26" fmla="*/ 39 w 86"/>
                <a:gd name="T27" fmla="*/ 132 h 265"/>
                <a:gd name="T28" fmla="*/ 62 w 86"/>
                <a:gd name="T29" fmla="*/ 87 h 265"/>
                <a:gd name="T30" fmla="*/ 62 w 86"/>
                <a:gd name="T31" fmla="*/ 55 h 265"/>
                <a:gd name="T32" fmla="*/ 86 w 86"/>
                <a:gd name="T33" fmla="*/ 28 h 265"/>
                <a:gd name="T34" fmla="*/ 86 w 86"/>
                <a:gd name="T35" fmla="*/ 0 h 265"/>
                <a:gd name="T36" fmla="*/ 36 w 86"/>
                <a:gd name="T37" fmla="*/ 14 h 265"/>
                <a:gd name="T38" fmla="*/ 23 w 86"/>
                <a:gd name="T39" fmla="*/ 5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65">
                  <a:moveTo>
                    <a:pt x="23" y="56"/>
                  </a:moveTo>
                  <a:lnTo>
                    <a:pt x="23" y="90"/>
                  </a:lnTo>
                  <a:cubicBezTo>
                    <a:pt x="23" y="109"/>
                    <a:pt x="16" y="119"/>
                    <a:pt x="0" y="119"/>
                  </a:cubicBezTo>
                  <a:lnTo>
                    <a:pt x="0" y="146"/>
                  </a:lnTo>
                  <a:cubicBezTo>
                    <a:pt x="16" y="146"/>
                    <a:pt x="23" y="156"/>
                    <a:pt x="23" y="174"/>
                  </a:cubicBezTo>
                  <a:lnTo>
                    <a:pt x="23" y="210"/>
                  </a:lnTo>
                  <a:cubicBezTo>
                    <a:pt x="23" y="229"/>
                    <a:pt x="27" y="243"/>
                    <a:pt x="36" y="251"/>
                  </a:cubicBezTo>
                  <a:cubicBezTo>
                    <a:pt x="45" y="260"/>
                    <a:pt x="62" y="265"/>
                    <a:pt x="86" y="265"/>
                  </a:cubicBezTo>
                  <a:lnTo>
                    <a:pt x="86" y="237"/>
                  </a:lnTo>
                  <a:cubicBezTo>
                    <a:pt x="77" y="237"/>
                    <a:pt x="71" y="235"/>
                    <a:pt x="67" y="231"/>
                  </a:cubicBezTo>
                  <a:cubicBezTo>
                    <a:pt x="64" y="227"/>
                    <a:pt x="62" y="220"/>
                    <a:pt x="62" y="210"/>
                  </a:cubicBezTo>
                  <a:lnTo>
                    <a:pt x="62" y="179"/>
                  </a:lnTo>
                  <a:cubicBezTo>
                    <a:pt x="62" y="154"/>
                    <a:pt x="54" y="139"/>
                    <a:pt x="39" y="133"/>
                  </a:cubicBezTo>
                  <a:lnTo>
                    <a:pt x="39" y="132"/>
                  </a:lnTo>
                  <a:cubicBezTo>
                    <a:pt x="54" y="126"/>
                    <a:pt x="62" y="111"/>
                    <a:pt x="62" y="87"/>
                  </a:cubicBezTo>
                  <a:lnTo>
                    <a:pt x="62" y="55"/>
                  </a:lnTo>
                  <a:cubicBezTo>
                    <a:pt x="62" y="37"/>
                    <a:pt x="70" y="28"/>
                    <a:pt x="86" y="28"/>
                  </a:cubicBezTo>
                  <a:lnTo>
                    <a:pt x="86" y="0"/>
                  </a:lnTo>
                  <a:cubicBezTo>
                    <a:pt x="62" y="0"/>
                    <a:pt x="46" y="5"/>
                    <a:pt x="36" y="14"/>
                  </a:cubicBezTo>
                  <a:cubicBezTo>
                    <a:pt x="28" y="23"/>
                    <a:pt x="23" y="37"/>
                    <a:pt x="23" y="5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806139" y="4335997"/>
              <a:ext cx="90040" cy="278433"/>
            </a:xfrm>
            <a:custGeom>
              <a:avLst/>
              <a:gdLst>
                <a:gd name="T0" fmla="*/ 62 w 85"/>
                <a:gd name="T1" fmla="*/ 90 h 265"/>
                <a:gd name="T2" fmla="*/ 62 w 85"/>
                <a:gd name="T3" fmla="*/ 56 h 265"/>
                <a:gd name="T4" fmla="*/ 50 w 85"/>
                <a:gd name="T5" fmla="*/ 15 h 265"/>
                <a:gd name="T6" fmla="*/ 0 w 85"/>
                <a:gd name="T7" fmla="*/ 0 h 265"/>
                <a:gd name="T8" fmla="*/ 0 w 85"/>
                <a:gd name="T9" fmla="*/ 28 h 265"/>
                <a:gd name="T10" fmla="*/ 24 w 85"/>
                <a:gd name="T11" fmla="*/ 55 h 265"/>
                <a:gd name="T12" fmla="*/ 24 w 85"/>
                <a:gd name="T13" fmla="*/ 85 h 265"/>
                <a:gd name="T14" fmla="*/ 47 w 85"/>
                <a:gd name="T15" fmla="*/ 132 h 265"/>
                <a:gd name="T16" fmla="*/ 47 w 85"/>
                <a:gd name="T17" fmla="*/ 133 h 265"/>
                <a:gd name="T18" fmla="*/ 24 w 85"/>
                <a:gd name="T19" fmla="*/ 178 h 265"/>
                <a:gd name="T20" fmla="*/ 24 w 85"/>
                <a:gd name="T21" fmla="*/ 210 h 265"/>
                <a:gd name="T22" fmla="*/ 19 w 85"/>
                <a:gd name="T23" fmla="*/ 231 h 265"/>
                <a:gd name="T24" fmla="*/ 0 w 85"/>
                <a:gd name="T25" fmla="*/ 237 h 265"/>
                <a:gd name="T26" fmla="*/ 0 w 85"/>
                <a:gd name="T27" fmla="*/ 265 h 265"/>
                <a:gd name="T28" fmla="*/ 50 w 85"/>
                <a:gd name="T29" fmla="*/ 251 h 265"/>
                <a:gd name="T30" fmla="*/ 62 w 85"/>
                <a:gd name="T31" fmla="*/ 209 h 265"/>
                <a:gd name="T32" fmla="*/ 62 w 85"/>
                <a:gd name="T33" fmla="*/ 174 h 265"/>
                <a:gd name="T34" fmla="*/ 85 w 85"/>
                <a:gd name="T35" fmla="*/ 146 h 265"/>
                <a:gd name="T36" fmla="*/ 85 w 85"/>
                <a:gd name="T37" fmla="*/ 119 h 265"/>
                <a:gd name="T38" fmla="*/ 62 w 85"/>
                <a:gd name="T39" fmla="*/ 9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265">
                  <a:moveTo>
                    <a:pt x="62" y="90"/>
                  </a:moveTo>
                  <a:lnTo>
                    <a:pt x="62" y="56"/>
                  </a:lnTo>
                  <a:cubicBezTo>
                    <a:pt x="62" y="37"/>
                    <a:pt x="58" y="23"/>
                    <a:pt x="50" y="15"/>
                  </a:cubicBezTo>
                  <a:cubicBezTo>
                    <a:pt x="40" y="5"/>
                    <a:pt x="23" y="0"/>
                    <a:pt x="0" y="0"/>
                  </a:cubicBezTo>
                  <a:lnTo>
                    <a:pt x="0" y="28"/>
                  </a:lnTo>
                  <a:cubicBezTo>
                    <a:pt x="16" y="28"/>
                    <a:pt x="24" y="37"/>
                    <a:pt x="24" y="55"/>
                  </a:cubicBezTo>
                  <a:lnTo>
                    <a:pt x="24" y="85"/>
                  </a:lnTo>
                  <a:cubicBezTo>
                    <a:pt x="24" y="110"/>
                    <a:pt x="32" y="126"/>
                    <a:pt x="47" y="132"/>
                  </a:cubicBezTo>
                  <a:lnTo>
                    <a:pt x="47" y="133"/>
                  </a:lnTo>
                  <a:cubicBezTo>
                    <a:pt x="32" y="139"/>
                    <a:pt x="24" y="154"/>
                    <a:pt x="24" y="178"/>
                  </a:cubicBezTo>
                  <a:lnTo>
                    <a:pt x="24" y="210"/>
                  </a:lnTo>
                  <a:cubicBezTo>
                    <a:pt x="24" y="219"/>
                    <a:pt x="22" y="226"/>
                    <a:pt x="19" y="231"/>
                  </a:cubicBezTo>
                  <a:cubicBezTo>
                    <a:pt x="15" y="235"/>
                    <a:pt x="9" y="237"/>
                    <a:pt x="0" y="237"/>
                  </a:cubicBezTo>
                  <a:lnTo>
                    <a:pt x="0" y="265"/>
                  </a:lnTo>
                  <a:cubicBezTo>
                    <a:pt x="24" y="265"/>
                    <a:pt x="41" y="260"/>
                    <a:pt x="50" y="251"/>
                  </a:cubicBezTo>
                  <a:cubicBezTo>
                    <a:pt x="58" y="242"/>
                    <a:pt x="62" y="229"/>
                    <a:pt x="62" y="209"/>
                  </a:cubicBezTo>
                  <a:lnTo>
                    <a:pt x="62" y="174"/>
                  </a:lnTo>
                  <a:cubicBezTo>
                    <a:pt x="62" y="156"/>
                    <a:pt x="70" y="146"/>
                    <a:pt x="85" y="146"/>
                  </a:cubicBezTo>
                  <a:lnTo>
                    <a:pt x="85" y="119"/>
                  </a:lnTo>
                  <a:cubicBezTo>
                    <a:pt x="70" y="119"/>
                    <a:pt x="62" y="109"/>
                    <a:pt x="62" y="9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864604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8675E-7 1.90195E-6 L -0.03625 -0.466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2" y="-233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4187E-7 -1.69315E-6 L 0.30636 -0.0013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8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decel="10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-0.00136 L 0.30636 0.2485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0.24853 L 0.30674 0.4909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as Code </a:t>
            </a:r>
          </a:p>
        </p:txBody>
      </p:sp>
      <p:sp>
        <p:nvSpPr>
          <p:cNvPr id="3" name="Rounded Rectangle 6"/>
          <p:cNvSpPr/>
          <p:nvPr/>
        </p:nvSpPr>
        <p:spPr bwMode="auto">
          <a:xfrm>
            <a:off x="5282267" y="1599152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98425" y="1877510"/>
            <a:ext cx="3447758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3887107"/>
            <a:ext cx="2943943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Deployment Rate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MTTR</a:t>
            </a:r>
          </a:p>
        </p:txBody>
      </p:sp>
      <p:sp>
        <p:nvSpPr>
          <p:cNvPr id="6" name="Rectangle 155"/>
          <p:cNvSpPr>
            <a:spLocks noChangeArrowheads="1"/>
          </p:cNvSpPr>
          <p:nvPr/>
        </p:nvSpPr>
        <p:spPr bwMode="auto">
          <a:xfrm>
            <a:off x="1295808" y="5371696"/>
            <a:ext cx="1487482" cy="101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25754" y="5293710"/>
            <a:ext cx="1939818" cy="1118892"/>
            <a:chOff x="511109" y="5814543"/>
            <a:chExt cx="1041729" cy="600871"/>
          </a:xfrm>
        </p:grpSpPr>
        <p:sp>
          <p:nvSpPr>
            <p:cNvPr id="8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auto">
            <a:xfrm>
              <a:off x="662962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Rounded Rectangle 78"/>
          <p:cNvSpPr/>
          <p:nvPr/>
        </p:nvSpPr>
        <p:spPr bwMode="auto">
          <a:xfrm>
            <a:off x="5282267" y="3313548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12" name="Rounded Rectangle 79"/>
          <p:cNvSpPr/>
          <p:nvPr/>
        </p:nvSpPr>
        <p:spPr bwMode="auto">
          <a:xfrm>
            <a:off x="5282267" y="5027943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885836" y="4001840"/>
            <a:ext cx="0" cy="1179610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CODE 1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24" name="CODE 2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C9C9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34" name="CODE 3"/>
          <p:cNvGrpSpPr/>
          <p:nvPr/>
        </p:nvGrpSpPr>
        <p:grpSpPr>
          <a:xfrm>
            <a:off x="1542108" y="3098092"/>
            <a:ext cx="781048" cy="814079"/>
            <a:chOff x="2328300" y="3506767"/>
            <a:chExt cx="551703" cy="575034"/>
          </a:xfrm>
        </p:grpSpPr>
        <p:sp>
          <p:nvSpPr>
            <p:cNvPr id="3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4" name="APP 1"/>
          <p:cNvSpPr>
            <a:spLocks noEditPoints="1"/>
          </p:cNvSpPr>
          <p:nvPr/>
        </p:nvSpPr>
        <p:spPr bwMode="auto">
          <a:xfrm>
            <a:off x="5954287" y="216572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5" name="APP 2"/>
          <p:cNvSpPr>
            <a:spLocks noEditPoints="1"/>
          </p:cNvSpPr>
          <p:nvPr/>
        </p:nvSpPr>
        <p:spPr bwMode="auto">
          <a:xfrm>
            <a:off x="5954287" y="3871906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6" name="APP 3"/>
          <p:cNvSpPr>
            <a:spLocks noEditPoints="1"/>
          </p:cNvSpPr>
          <p:nvPr/>
        </p:nvSpPr>
        <p:spPr bwMode="auto">
          <a:xfrm>
            <a:off x="5954287" y="559336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382052" y="159986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AutoShape 9"/>
          <p:cNvSpPr>
            <a:spLocks noChangeAspect="1" noChangeArrowheads="1" noTextEdit="1"/>
          </p:cNvSpPr>
          <p:nvPr/>
        </p:nvSpPr>
        <p:spPr bwMode="auto">
          <a:xfrm>
            <a:off x="381064" y="1599152"/>
            <a:ext cx="777162" cy="81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48426" y="50233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50" name="CODE 3"/>
          <p:cNvGrpSpPr/>
          <p:nvPr/>
        </p:nvGrpSpPr>
        <p:grpSpPr>
          <a:xfrm>
            <a:off x="1548261" y="3086960"/>
            <a:ext cx="781048" cy="814079"/>
            <a:chOff x="2328300" y="3506767"/>
            <a:chExt cx="551703" cy="575034"/>
          </a:xfrm>
        </p:grpSpPr>
        <p:sp>
          <p:nvSpPr>
            <p:cNvPr id="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3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7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5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55" y="4412175"/>
            <a:ext cx="1094542" cy="215134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400826" y="51757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62" name="Freeform 147"/>
          <p:cNvSpPr>
            <a:spLocks/>
          </p:cNvSpPr>
          <p:nvPr/>
        </p:nvSpPr>
        <p:spPr bwMode="auto">
          <a:xfrm>
            <a:off x="1212792" y="5404793"/>
            <a:ext cx="256867" cy="999372"/>
          </a:xfrm>
          <a:custGeom>
            <a:avLst/>
            <a:gdLst>
              <a:gd name="T0" fmla="*/ 64 w 64"/>
              <a:gd name="T1" fmla="*/ 0 h 249"/>
              <a:gd name="T2" fmla="*/ 51 w 64"/>
              <a:gd name="T3" fmla="*/ 249 h 249"/>
              <a:gd name="T4" fmla="*/ 0 w 64"/>
              <a:gd name="T5" fmla="*/ 249 h 249"/>
              <a:gd name="T6" fmla="*/ 0 w 64"/>
              <a:gd name="T7" fmla="*/ 0 h 249"/>
              <a:gd name="T8" fmla="*/ 64 w 64"/>
              <a:gd name="T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249">
                <a:moveTo>
                  <a:pt x="64" y="0"/>
                </a:moveTo>
                <a:lnTo>
                  <a:pt x="51" y="249"/>
                </a:lnTo>
                <a:lnTo>
                  <a:pt x="0" y="249"/>
                </a:ln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</p:spTree>
    <p:extLst>
      <p:ext uri="{BB962C8B-B14F-4D97-AF65-F5344CB8AC3E}">
        <p14:creationId xmlns:p14="http://schemas.microsoft.com/office/powerpoint/2010/main" val="1887452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902E-6 -4.81616E-6 L 0.35627 -0.130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7" y="-653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576 0.113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1" y="56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678 0.360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33" y="180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6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6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3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4" grpId="0" animBg="1"/>
      <p:bldP spid="45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  <p:sp>
        <p:nvSpPr>
          <p:cNvPr id="3" name="Rectangle 2"/>
          <p:cNvSpPr/>
          <p:nvPr/>
        </p:nvSpPr>
        <p:spPr bwMode="auto">
          <a:xfrm rot="16200000" flipV="1">
            <a:off x="4760073" y="3433208"/>
            <a:ext cx="2880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rot="5400000" flipV="1">
            <a:off x="5793229" y="2389630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5400000" flipV="1">
            <a:off x="5793229" y="3278631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rot="5400000" flipV="1">
            <a:off x="5793227" y="4269229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08" y="4885578"/>
            <a:ext cx="4449971" cy="445014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6024155" y="4673600"/>
            <a:ext cx="342900" cy="342900"/>
          </a:xfrm>
          <a:prstGeom prst="ellipse">
            <a:avLst/>
          </a:prstGeom>
          <a:solidFill>
            <a:srgbClr val="F6931A"/>
          </a:solidFill>
          <a:ln w="76200">
            <a:solidFill>
              <a:srgbClr val="F693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4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16564" y="3641577"/>
            <a:ext cx="5367052" cy="365757"/>
            <a:chOff x="6016564" y="3641577"/>
            <a:chExt cx="5367052" cy="365757"/>
          </a:xfrm>
        </p:grpSpPr>
        <p:cxnSp>
          <p:nvCxnSpPr>
            <p:cNvPr id="10" name="Straight Connector 9"/>
            <p:cNvCxnSpPr/>
            <p:nvPr/>
          </p:nvCxnSpPr>
          <p:spPr>
            <a:xfrm rot="16200000">
              <a:off x="6798172" y="3476581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252267" y="3682277"/>
              <a:ext cx="41313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Monitor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rot="16200000">
              <a:off x="6016564" y="364157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08312" y="2661375"/>
            <a:ext cx="4474008" cy="365757"/>
            <a:chOff x="1908312" y="2661375"/>
            <a:chExt cx="4474008" cy="365757"/>
          </a:xfrm>
        </p:grpSpPr>
        <p:cxnSp>
          <p:nvCxnSpPr>
            <p:cNvPr id="14" name="Straight Connector 13"/>
            <p:cNvCxnSpPr/>
            <p:nvPr/>
          </p:nvCxnSpPr>
          <p:spPr>
            <a:xfrm rot="5400000" flipH="1">
              <a:off x="5740749" y="2496378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 bwMode="auto">
            <a:xfrm rot="16200000">
              <a:off x="6016563" y="2661375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08312" y="2690936"/>
              <a:ext cx="34072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Feedback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latin typeface="Segoe UI Light"/>
                <a:cs typeface="Arial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487398" y="1735528"/>
            <a:ext cx="2992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C02DA2"/>
                    </a:gs>
                    <a:gs pos="100000">
                      <a:srgbClr val="C02DA2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Plan the next iteration</a:t>
            </a:r>
            <a:endParaRPr lang="en-US" sz="2400" dirty="0">
              <a:gradFill>
                <a:gsLst>
                  <a:gs pos="0">
                    <a:srgbClr val="C02DA2"/>
                  </a:gs>
                  <a:gs pos="100000">
                    <a:srgbClr val="C02DA2"/>
                  </a:gs>
                </a:gsLst>
                <a:lin ang="0" scaled="0"/>
              </a:gradFill>
            </a:endParaRPr>
          </a:p>
        </p:txBody>
      </p:sp>
      <p:sp>
        <p:nvSpPr>
          <p:cNvPr id="18" name="Isosceles Triangle 17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37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7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r>
              <a:rPr lang="en-US" dirty="0"/>
              <a:t>Telemetry at every tier</a:t>
            </a:r>
          </a:p>
          <a:p>
            <a:r>
              <a:rPr lang="en-US" dirty="0"/>
              <a:t>Performance and load testing</a:t>
            </a:r>
          </a:p>
          <a:p>
            <a:r>
              <a:rPr lang="en-US" dirty="0"/>
              <a:t>Automated notifications for anomalies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</p:spTree>
    <p:extLst>
      <p:ext uri="{BB962C8B-B14F-4D97-AF65-F5344CB8AC3E}">
        <p14:creationId xmlns:p14="http://schemas.microsoft.com/office/powerpoint/2010/main" val="286215649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slots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Swaps staged deployments</a:t>
            </a:r>
          </a:p>
          <a:p>
            <a:r>
              <a:rPr lang="en-US" dirty="0"/>
              <a:t>Called a Virtual IP or VIP swap as it swaps the addresses of two deployments</a:t>
            </a:r>
          </a:p>
          <a:p>
            <a:r>
              <a:rPr lang="en-US" dirty="0"/>
              <a:t>No downtime during VIP swap</a:t>
            </a:r>
          </a:p>
          <a:p>
            <a:pPr lvl="1"/>
            <a:r>
              <a:rPr lang="en-US" dirty="0"/>
              <a:t>Sites are warmed up behind the scenes prior to swap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7690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Create sample application with CI</a:t>
            </a:r>
          </a:p>
        </p:txBody>
      </p:sp>
    </p:spTree>
    <p:extLst>
      <p:ext uri="{BB962C8B-B14F-4D97-AF65-F5344CB8AC3E}">
        <p14:creationId xmlns:p14="http://schemas.microsoft.com/office/powerpoint/2010/main" val="33862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Enhancing mobile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986494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 + CD for a mobile world</a:t>
            </a:r>
          </a:p>
        </p:txBody>
      </p:sp>
      <p:sp>
        <p:nvSpPr>
          <p:cNvPr id="3" name="Right Arrow 159"/>
          <p:cNvSpPr/>
          <p:nvPr/>
        </p:nvSpPr>
        <p:spPr>
          <a:xfrm rot="16200000">
            <a:off x="1551351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Bent Arrow 74"/>
          <p:cNvSpPr/>
          <p:nvPr/>
        </p:nvSpPr>
        <p:spPr>
          <a:xfrm rot="10800000">
            <a:off x="3021733" y="3320227"/>
            <a:ext cx="6903678" cy="2403864"/>
          </a:xfrm>
          <a:prstGeom prst="bentArrow">
            <a:avLst>
              <a:gd name="adj1" fmla="val 4873"/>
              <a:gd name="adj2" fmla="val 8600"/>
              <a:gd name="adj3" fmla="val 13322"/>
              <a:gd name="adj4" fmla="val 294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ounded Rectangle 48"/>
          <p:cNvSpPr/>
          <p:nvPr/>
        </p:nvSpPr>
        <p:spPr bwMode="auto">
          <a:xfrm>
            <a:off x="2058820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49"/>
          <p:cNvSpPr/>
          <p:nvPr/>
        </p:nvSpPr>
        <p:spPr bwMode="auto">
          <a:xfrm>
            <a:off x="1216575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ight Arrow 51"/>
          <p:cNvSpPr/>
          <p:nvPr/>
        </p:nvSpPr>
        <p:spPr>
          <a:xfrm rot="16200000">
            <a:off x="709105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ight Arrow 53"/>
          <p:cNvSpPr/>
          <p:nvPr/>
        </p:nvSpPr>
        <p:spPr>
          <a:xfrm>
            <a:off x="2888139" y="2110190"/>
            <a:ext cx="177273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ight Arrow 54"/>
          <p:cNvSpPr/>
          <p:nvPr/>
        </p:nvSpPr>
        <p:spPr>
          <a:xfrm>
            <a:off x="5348862" y="2110190"/>
            <a:ext cx="18110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" name="Right Arrow 55"/>
          <p:cNvSpPr/>
          <p:nvPr/>
        </p:nvSpPr>
        <p:spPr>
          <a:xfrm>
            <a:off x="7795589" y="2110190"/>
            <a:ext cx="11282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4343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Code Repository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2652" y="4184016"/>
            <a:ext cx="1709773" cy="721842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defTabSz="932597"/>
            <a:r>
              <a:rPr lang="en-US" sz="160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Backlog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6168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Build + Deploy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5925" y="5588538"/>
            <a:ext cx="3435365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algn="ctr" defTabSz="932597"/>
            <a:r>
              <a:rPr lang="en-US" sz="1632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Monitor and improve</a:t>
            </a:r>
          </a:p>
        </p:txBody>
      </p:sp>
      <p:sp>
        <p:nvSpPr>
          <p:cNvPr id="15" name="Rounded Rectangle 64"/>
          <p:cNvSpPr/>
          <p:nvPr/>
        </p:nvSpPr>
        <p:spPr>
          <a:xfrm>
            <a:off x="1244343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33" y="4233113"/>
            <a:ext cx="565085" cy="591368"/>
          </a:xfrm>
          <a:prstGeom prst="rect">
            <a:avLst/>
          </a:prstGeom>
        </p:spPr>
      </p:pic>
      <p:sp>
        <p:nvSpPr>
          <p:cNvPr id="17" name="Rounded Rectangle 66"/>
          <p:cNvSpPr/>
          <p:nvPr/>
        </p:nvSpPr>
        <p:spPr>
          <a:xfrm>
            <a:off x="371616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280" y="4233113"/>
            <a:ext cx="565085" cy="5913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290" y="4686668"/>
            <a:ext cx="2276347" cy="166257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417637" y="2121694"/>
            <a:ext cx="1208943" cy="1150980"/>
            <a:chOff x="1628786" y="2094289"/>
            <a:chExt cx="1185346" cy="112851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8786" y="2588363"/>
              <a:ext cx="455690" cy="63444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86926" y="2094289"/>
              <a:ext cx="727206" cy="725111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155" y="2110189"/>
            <a:ext cx="1243471" cy="10421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52613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Automated Testing</a:t>
            </a:r>
          </a:p>
        </p:txBody>
      </p:sp>
      <p:sp>
        <p:nvSpPr>
          <p:cNvPr id="25" name="Rounded Rectangle 67"/>
          <p:cNvSpPr/>
          <p:nvPr/>
        </p:nvSpPr>
        <p:spPr>
          <a:xfrm>
            <a:off x="6208347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46714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User Testing</a:t>
            </a:r>
          </a:p>
        </p:txBody>
      </p:sp>
      <p:sp>
        <p:nvSpPr>
          <p:cNvPr id="27" name="Rounded Rectangle 116"/>
          <p:cNvSpPr/>
          <p:nvPr/>
        </p:nvSpPr>
        <p:spPr>
          <a:xfrm>
            <a:off x="900244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505050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269" y="2191775"/>
            <a:ext cx="1004562" cy="1002582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379774" y="3112294"/>
            <a:ext cx="1686063" cy="695545"/>
            <a:chOff x="4633536" y="3025775"/>
            <a:chExt cx="1686302" cy="695644"/>
          </a:xfrm>
        </p:grpSpPr>
        <p:sp>
          <p:nvSpPr>
            <p:cNvPr id="30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151438" y="3025775"/>
              <a:ext cx="11684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1" name="Rectangle 39"/>
            <p:cNvSpPr>
              <a:spLocks noChangeArrowheads="1"/>
            </p:cNvSpPr>
            <p:nvPr/>
          </p:nvSpPr>
          <p:spPr bwMode="auto">
            <a:xfrm>
              <a:off x="5389563" y="3027363"/>
              <a:ext cx="754063" cy="512763"/>
            </a:xfrm>
            <a:prstGeom prst="rect">
              <a:avLst/>
            </a:prstGeom>
            <a:solidFill>
              <a:srgbClr val="9F9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5759451" y="30384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3" name="Rectangle 41"/>
            <p:cNvSpPr>
              <a:spLocks noChangeArrowheads="1"/>
            </p:cNvSpPr>
            <p:nvPr/>
          </p:nvSpPr>
          <p:spPr bwMode="auto">
            <a:xfrm>
              <a:off x="5414963" y="3067050"/>
              <a:ext cx="703263" cy="4508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5272088" y="3548063"/>
              <a:ext cx="973138" cy="39688"/>
            </a:xfrm>
            <a:custGeom>
              <a:avLst/>
              <a:gdLst>
                <a:gd name="T0" fmla="*/ 0 w 449"/>
                <a:gd name="T1" fmla="*/ 0 h 18"/>
                <a:gd name="T2" fmla="*/ 0 w 449"/>
                <a:gd name="T3" fmla="*/ 1 h 18"/>
                <a:gd name="T4" fmla="*/ 17 w 449"/>
                <a:gd name="T5" fmla="*/ 18 h 18"/>
                <a:gd name="T6" fmla="*/ 433 w 449"/>
                <a:gd name="T7" fmla="*/ 18 h 18"/>
                <a:gd name="T8" fmla="*/ 449 w 449"/>
                <a:gd name="T9" fmla="*/ 1 h 18"/>
                <a:gd name="T10" fmla="*/ 449 w 449"/>
                <a:gd name="T11" fmla="*/ 0 h 18"/>
                <a:gd name="T12" fmla="*/ 0 w 44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1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8" y="18"/>
                    <a:pt x="17" y="18"/>
                  </a:cubicBezTo>
                  <a:cubicBezTo>
                    <a:pt x="433" y="18"/>
                    <a:pt x="433" y="18"/>
                    <a:pt x="433" y="18"/>
                  </a:cubicBezTo>
                  <a:cubicBezTo>
                    <a:pt x="442" y="18"/>
                    <a:pt x="449" y="10"/>
                    <a:pt x="449" y="1"/>
                  </a:cubicBezTo>
                  <a:cubicBezTo>
                    <a:pt x="449" y="0"/>
                    <a:pt x="449" y="0"/>
                    <a:pt x="44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5" name="Freeform 47"/>
            <p:cNvSpPr>
              <a:spLocks/>
            </p:cNvSpPr>
            <p:nvPr/>
          </p:nvSpPr>
          <p:spPr bwMode="auto">
            <a:xfrm>
              <a:off x="5635626" y="3194050"/>
              <a:ext cx="254000" cy="228600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6" name="Freeform 48"/>
            <p:cNvSpPr>
              <a:spLocks/>
            </p:cNvSpPr>
            <p:nvPr/>
          </p:nvSpPr>
          <p:spPr bwMode="auto">
            <a:xfrm>
              <a:off x="5768976" y="3125788"/>
              <a:ext cx="61913" cy="6826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4633536" y="3161031"/>
              <a:ext cx="974725" cy="560388"/>
              <a:chOff x="4084638" y="3027363"/>
              <a:chExt cx="974725" cy="560388"/>
            </a:xfrm>
          </p:grpSpPr>
          <p:sp>
            <p:nvSpPr>
              <p:cNvPr id="38" name="Rectangle 43"/>
              <p:cNvSpPr>
                <a:spLocks noChangeArrowheads="1"/>
              </p:cNvSpPr>
              <p:nvPr/>
            </p:nvSpPr>
            <p:spPr bwMode="auto">
              <a:xfrm>
                <a:off x="4200526" y="3027363"/>
                <a:ext cx="754063" cy="512763"/>
              </a:xfrm>
              <a:prstGeom prst="rect">
                <a:avLst/>
              </a:prstGeom>
              <a:solidFill>
                <a:srgbClr val="9F9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" name="Oval 44"/>
              <p:cNvSpPr>
                <a:spLocks noChangeArrowheads="1"/>
              </p:cNvSpPr>
              <p:nvPr/>
            </p:nvSpPr>
            <p:spPr bwMode="auto">
              <a:xfrm>
                <a:off x="4570413" y="3038475"/>
                <a:ext cx="12700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4225926" y="3067050"/>
                <a:ext cx="704850" cy="45085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4084638" y="3548063"/>
                <a:ext cx="974725" cy="39688"/>
              </a:xfrm>
              <a:custGeom>
                <a:avLst/>
                <a:gdLst>
                  <a:gd name="T0" fmla="*/ 0 w 449"/>
                  <a:gd name="T1" fmla="*/ 0 h 18"/>
                  <a:gd name="T2" fmla="*/ 0 w 449"/>
                  <a:gd name="T3" fmla="*/ 1 h 18"/>
                  <a:gd name="T4" fmla="*/ 16 w 449"/>
                  <a:gd name="T5" fmla="*/ 18 h 18"/>
                  <a:gd name="T6" fmla="*/ 432 w 449"/>
                  <a:gd name="T7" fmla="*/ 18 h 18"/>
                  <a:gd name="T8" fmla="*/ 449 w 449"/>
                  <a:gd name="T9" fmla="*/ 1 h 18"/>
                  <a:gd name="T10" fmla="*/ 449 w 449"/>
                  <a:gd name="T11" fmla="*/ 0 h 18"/>
                  <a:gd name="T12" fmla="*/ 0 w 449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9" h="18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7" y="18"/>
                      <a:pt x="16" y="18"/>
                    </a:cubicBezTo>
                    <a:cubicBezTo>
                      <a:pt x="432" y="18"/>
                      <a:pt x="432" y="18"/>
                      <a:pt x="432" y="18"/>
                    </a:cubicBezTo>
                    <a:cubicBezTo>
                      <a:pt x="441" y="18"/>
                      <a:pt x="449" y="10"/>
                      <a:pt x="449" y="1"/>
                    </a:cubicBezTo>
                    <a:cubicBezTo>
                      <a:pt x="449" y="0"/>
                      <a:pt x="449" y="0"/>
                      <a:pt x="44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E7E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2" name="Freeform 49"/>
              <p:cNvSpPr>
                <a:spLocks/>
              </p:cNvSpPr>
              <p:nvPr/>
            </p:nvSpPr>
            <p:spPr bwMode="auto">
              <a:xfrm>
                <a:off x="4556126" y="3155950"/>
                <a:ext cx="144463" cy="127000"/>
              </a:xfrm>
              <a:custGeom>
                <a:avLst/>
                <a:gdLst>
                  <a:gd name="T0" fmla="*/ 0 w 91"/>
                  <a:gd name="T1" fmla="*/ 80 h 80"/>
                  <a:gd name="T2" fmla="*/ 91 w 91"/>
                  <a:gd name="T3" fmla="*/ 80 h 80"/>
                  <a:gd name="T4" fmla="*/ 91 w 91"/>
                  <a:gd name="T5" fmla="*/ 0 h 80"/>
                  <a:gd name="T6" fmla="*/ 0 w 91"/>
                  <a:gd name="T7" fmla="*/ 14 h 80"/>
                  <a:gd name="T8" fmla="*/ 0 w 91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0">
                    <a:moveTo>
                      <a:pt x="0" y="80"/>
                    </a:moveTo>
                    <a:lnTo>
                      <a:pt x="91" y="80"/>
                    </a:lnTo>
                    <a:lnTo>
                      <a:pt x="91" y="0"/>
                    </a:lnTo>
                    <a:lnTo>
                      <a:pt x="0" y="14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" name="Freeform 50"/>
              <p:cNvSpPr>
                <a:spLocks/>
              </p:cNvSpPr>
              <p:nvPr/>
            </p:nvSpPr>
            <p:spPr bwMode="auto">
              <a:xfrm>
                <a:off x="4440238" y="3178175"/>
                <a:ext cx="111125" cy="104775"/>
              </a:xfrm>
              <a:custGeom>
                <a:avLst/>
                <a:gdLst>
                  <a:gd name="T0" fmla="*/ 70 w 70"/>
                  <a:gd name="T1" fmla="*/ 66 h 66"/>
                  <a:gd name="T2" fmla="*/ 70 w 70"/>
                  <a:gd name="T3" fmla="*/ 0 h 66"/>
                  <a:gd name="T4" fmla="*/ 0 w 70"/>
                  <a:gd name="T5" fmla="*/ 9 h 66"/>
                  <a:gd name="T6" fmla="*/ 0 w 70"/>
                  <a:gd name="T7" fmla="*/ 66 h 66"/>
                  <a:gd name="T8" fmla="*/ 70 w 70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6">
                    <a:moveTo>
                      <a:pt x="70" y="66"/>
                    </a:moveTo>
                    <a:lnTo>
                      <a:pt x="70" y="0"/>
                    </a:lnTo>
                    <a:lnTo>
                      <a:pt x="0" y="9"/>
                    </a:lnTo>
                    <a:lnTo>
                      <a:pt x="0" y="66"/>
                    </a:lnTo>
                    <a:lnTo>
                      <a:pt x="7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4440238" y="3287713"/>
                <a:ext cx="111125" cy="107950"/>
              </a:xfrm>
              <a:custGeom>
                <a:avLst/>
                <a:gdLst>
                  <a:gd name="T0" fmla="*/ 70 w 70"/>
                  <a:gd name="T1" fmla="*/ 0 h 68"/>
                  <a:gd name="T2" fmla="*/ 0 w 70"/>
                  <a:gd name="T3" fmla="*/ 0 h 68"/>
                  <a:gd name="T4" fmla="*/ 0 w 70"/>
                  <a:gd name="T5" fmla="*/ 59 h 68"/>
                  <a:gd name="T6" fmla="*/ 70 w 70"/>
                  <a:gd name="T7" fmla="*/ 68 h 68"/>
                  <a:gd name="T8" fmla="*/ 70 w 70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8">
                    <a:moveTo>
                      <a:pt x="70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0" y="6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4556126" y="3287713"/>
                <a:ext cx="144463" cy="130175"/>
              </a:xfrm>
              <a:custGeom>
                <a:avLst/>
                <a:gdLst>
                  <a:gd name="T0" fmla="*/ 0 w 91"/>
                  <a:gd name="T1" fmla="*/ 0 h 82"/>
                  <a:gd name="T2" fmla="*/ 0 w 91"/>
                  <a:gd name="T3" fmla="*/ 68 h 82"/>
                  <a:gd name="T4" fmla="*/ 91 w 91"/>
                  <a:gd name="T5" fmla="*/ 82 h 82"/>
                  <a:gd name="T6" fmla="*/ 91 w 91"/>
                  <a:gd name="T7" fmla="*/ 0 h 82"/>
                  <a:gd name="T8" fmla="*/ 0 w 91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2">
                    <a:moveTo>
                      <a:pt x="0" y="0"/>
                    </a:moveTo>
                    <a:lnTo>
                      <a:pt x="0" y="68"/>
                    </a:lnTo>
                    <a:lnTo>
                      <a:pt x="91" y="82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Freeform 5"/>
          <p:cNvSpPr>
            <a:spLocks/>
          </p:cNvSpPr>
          <p:nvPr/>
        </p:nvSpPr>
        <p:spPr bwMode="auto">
          <a:xfrm>
            <a:off x="579437" y="6787357"/>
            <a:ext cx="2801938" cy="169862"/>
          </a:xfrm>
          <a:custGeom>
            <a:avLst/>
            <a:gdLst>
              <a:gd name="T0" fmla="*/ 1523 w 1523"/>
              <a:gd name="T1" fmla="*/ 46 h 93"/>
              <a:gd name="T2" fmla="*/ 1476 w 1523"/>
              <a:gd name="T3" fmla="*/ 93 h 93"/>
              <a:gd name="T4" fmla="*/ 47 w 1523"/>
              <a:gd name="T5" fmla="*/ 93 h 93"/>
              <a:gd name="T6" fmla="*/ 0 w 1523"/>
              <a:gd name="T7" fmla="*/ 46 h 93"/>
              <a:gd name="T8" fmla="*/ 0 w 1523"/>
              <a:gd name="T9" fmla="*/ 46 h 93"/>
              <a:gd name="T10" fmla="*/ 47 w 1523"/>
              <a:gd name="T11" fmla="*/ 0 h 93"/>
              <a:gd name="T12" fmla="*/ 1476 w 1523"/>
              <a:gd name="T13" fmla="*/ 0 h 93"/>
              <a:gd name="T14" fmla="*/ 1523 w 1523"/>
              <a:gd name="T15" fmla="*/ 4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23" h="93">
                <a:moveTo>
                  <a:pt x="1523" y="46"/>
                </a:moveTo>
                <a:cubicBezTo>
                  <a:pt x="1523" y="72"/>
                  <a:pt x="1502" y="93"/>
                  <a:pt x="1476" y="93"/>
                </a:cubicBezTo>
                <a:cubicBezTo>
                  <a:pt x="47" y="93"/>
                  <a:pt x="47" y="93"/>
                  <a:pt x="47" y="93"/>
                </a:cubicBezTo>
                <a:cubicBezTo>
                  <a:pt x="21" y="93"/>
                  <a:pt x="0" y="72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7" y="0"/>
                </a:cubicBezTo>
                <a:cubicBezTo>
                  <a:pt x="1476" y="0"/>
                  <a:pt x="1476" y="0"/>
                  <a:pt x="1476" y="0"/>
                </a:cubicBezTo>
                <a:cubicBezTo>
                  <a:pt x="1502" y="0"/>
                  <a:pt x="1523" y="21"/>
                  <a:pt x="1523" y="46"/>
                </a:cubicBezTo>
                <a:close/>
              </a:path>
            </a:pathLst>
          </a:custGeom>
          <a:solidFill>
            <a:srgbClr val="022A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>
            <a:off x="671512" y="5955507"/>
            <a:ext cx="901700" cy="895350"/>
          </a:xfrm>
          <a:custGeom>
            <a:avLst/>
            <a:gdLst>
              <a:gd name="T0" fmla="*/ 64 w 490"/>
              <a:gd name="T1" fmla="*/ 469 h 487"/>
              <a:gd name="T2" fmla="*/ 32 w 490"/>
              <a:gd name="T3" fmla="*/ 487 h 487"/>
              <a:gd name="T4" fmla="*/ 26 w 490"/>
              <a:gd name="T5" fmla="*/ 487 h 487"/>
              <a:gd name="T6" fmla="*/ 13 w 490"/>
              <a:gd name="T7" fmla="*/ 462 h 487"/>
              <a:gd name="T8" fmla="*/ 385 w 490"/>
              <a:gd name="T9" fmla="*/ 18 h 487"/>
              <a:gd name="T10" fmla="*/ 416 w 490"/>
              <a:gd name="T11" fmla="*/ 0 h 487"/>
              <a:gd name="T12" fmla="*/ 467 w 490"/>
              <a:gd name="T13" fmla="*/ 0 h 487"/>
              <a:gd name="T14" fmla="*/ 475 w 490"/>
              <a:gd name="T15" fmla="*/ 31 h 487"/>
              <a:gd name="T16" fmla="*/ 64 w 490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0" h="487">
                <a:moveTo>
                  <a:pt x="64" y="469"/>
                </a:moveTo>
                <a:cubicBezTo>
                  <a:pt x="54" y="481"/>
                  <a:pt x="42" y="487"/>
                  <a:pt x="32" y="487"/>
                </a:cubicBezTo>
                <a:cubicBezTo>
                  <a:pt x="26" y="487"/>
                  <a:pt x="26" y="487"/>
                  <a:pt x="26" y="487"/>
                </a:cubicBezTo>
                <a:cubicBezTo>
                  <a:pt x="17" y="487"/>
                  <a:pt x="0" y="484"/>
                  <a:pt x="13" y="462"/>
                </a:cubicBezTo>
                <a:cubicBezTo>
                  <a:pt x="21" y="449"/>
                  <a:pt x="385" y="18"/>
                  <a:pt x="385" y="18"/>
                </a:cubicBezTo>
                <a:cubicBezTo>
                  <a:pt x="392" y="8"/>
                  <a:pt x="406" y="0"/>
                  <a:pt x="416" y="0"/>
                </a:cubicBezTo>
                <a:cubicBezTo>
                  <a:pt x="467" y="0"/>
                  <a:pt x="467" y="0"/>
                  <a:pt x="467" y="0"/>
                </a:cubicBezTo>
                <a:cubicBezTo>
                  <a:pt x="477" y="0"/>
                  <a:pt x="490" y="13"/>
                  <a:pt x="475" y="31"/>
                </a:cubicBezTo>
                <a:lnTo>
                  <a:pt x="64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>
            <a:off x="2381249" y="5955507"/>
            <a:ext cx="903288" cy="895350"/>
          </a:xfrm>
          <a:custGeom>
            <a:avLst/>
            <a:gdLst>
              <a:gd name="T0" fmla="*/ 427 w 491"/>
              <a:gd name="T1" fmla="*/ 469 h 487"/>
              <a:gd name="T2" fmla="*/ 458 w 491"/>
              <a:gd name="T3" fmla="*/ 487 h 487"/>
              <a:gd name="T4" fmla="*/ 464 w 491"/>
              <a:gd name="T5" fmla="*/ 487 h 487"/>
              <a:gd name="T6" fmla="*/ 477 w 491"/>
              <a:gd name="T7" fmla="*/ 462 h 487"/>
              <a:gd name="T8" fmla="*/ 105 w 491"/>
              <a:gd name="T9" fmla="*/ 18 h 487"/>
              <a:gd name="T10" fmla="*/ 74 w 491"/>
              <a:gd name="T11" fmla="*/ 0 h 487"/>
              <a:gd name="T12" fmla="*/ 23 w 491"/>
              <a:gd name="T13" fmla="*/ 0 h 487"/>
              <a:gd name="T14" fmla="*/ 15 w 491"/>
              <a:gd name="T15" fmla="*/ 31 h 487"/>
              <a:gd name="T16" fmla="*/ 427 w 491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1" h="487">
                <a:moveTo>
                  <a:pt x="427" y="469"/>
                </a:moveTo>
                <a:cubicBezTo>
                  <a:pt x="436" y="481"/>
                  <a:pt x="448" y="487"/>
                  <a:pt x="458" y="487"/>
                </a:cubicBezTo>
                <a:cubicBezTo>
                  <a:pt x="464" y="487"/>
                  <a:pt x="464" y="487"/>
                  <a:pt x="464" y="487"/>
                </a:cubicBezTo>
                <a:cubicBezTo>
                  <a:pt x="473" y="487"/>
                  <a:pt x="491" y="484"/>
                  <a:pt x="477" y="462"/>
                </a:cubicBezTo>
                <a:cubicBezTo>
                  <a:pt x="469" y="449"/>
                  <a:pt x="105" y="18"/>
                  <a:pt x="105" y="18"/>
                </a:cubicBez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lnTo>
                  <a:pt x="427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"/>
          <p:cNvSpPr>
            <a:spLocks/>
          </p:cNvSpPr>
          <p:nvPr/>
        </p:nvSpPr>
        <p:spPr bwMode="auto">
          <a:xfrm>
            <a:off x="1268412" y="5955507"/>
            <a:ext cx="304800" cy="196850"/>
          </a:xfrm>
          <a:custGeom>
            <a:avLst/>
            <a:gdLst>
              <a:gd name="T0" fmla="*/ 143 w 166"/>
              <a:gd name="T1" fmla="*/ 0 h 107"/>
              <a:gd name="T2" fmla="*/ 92 w 166"/>
              <a:gd name="T3" fmla="*/ 0 h 107"/>
              <a:gd name="T4" fmla="*/ 61 w 166"/>
              <a:gd name="T5" fmla="*/ 18 h 107"/>
              <a:gd name="T6" fmla="*/ 0 w 166"/>
              <a:gd name="T7" fmla="*/ 90 h 107"/>
              <a:gd name="T8" fmla="*/ 80 w 166"/>
              <a:gd name="T9" fmla="*/ 107 h 107"/>
              <a:gd name="T10" fmla="*/ 151 w 166"/>
              <a:gd name="T11" fmla="*/ 31 h 107"/>
              <a:gd name="T12" fmla="*/ 143 w 166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107">
                <a:moveTo>
                  <a:pt x="143" y="0"/>
                </a:moveTo>
                <a:cubicBezTo>
                  <a:pt x="92" y="0"/>
                  <a:pt x="92" y="0"/>
                  <a:pt x="92" y="0"/>
                </a:cubicBezTo>
                <a:cubicBezTo>
                  <a:pt x="82" y="0"/>
                  <a:pt x="68" y="8"/>
                  <a:pt x="61" y="18"/>
                </a:cubicBezTo>
                <a:cubicBezTo>
                  <a:pt x="61" y="18"/>
                  <a:pt x="36" y="47"/>
                  <a:pt x="0" y="90"/>
                </a:cubicBezTo>
                <a:cubicBezTo>
                  <a:pt x="80" y="107"/>
                  <a:pt x="80" y="107"/>
                  <a:pt x="80" y="107"/>
                </a:cubicBezTo>
                <a:cubicBezTo>
                  <a:pt x="151" y="31"/>
                  <a:pt x="151" y="31"/>
                  <a:pt x="151" y="31"/>
                </a:cubicBezTo>
                <a:cubicBezTo>
                  <a:pt x="166" y="13"/>
                  <a:pt x="153" y="0"/>
                  <a:pt x="143" y="0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>
            <a:off x="2381249" y="5955507"/>
            <a:ext cx="371475" cy="254000"/>
          </a:xfrm>
          <a:custGeom>
            <a:avLst/>
            <a:gdLst>
              <a:gd name="T0" fmla="*/ 105 w 202"/>
              <a:gd name="T1" fmla="*/ 18 h 138"/>
              <a:gd name="T2" fmla="*/ 74 w 202"/>
              <a:gd name="T3" fmla="*/ 0 h 138"/>
              <a:gd name="T4" fmla="*/ 23 w 202"/>
              <a:gd name="T5" fmla="*/ 0 h 138"/>
              <a:gd name="T6" fmla="*/ 15 w 202"/>
              <a:gd name="T7" fmla="*/ 31 h 138"/>
              <a:gd name="T8" fmla="*/ 115 w 202"/>
              <a:gd name="T9" fmla="*/ 138 h 138"/>
              <a:gd name="T10" fmla="*/ 202 w 202"/>
              <a:gd name="T11" fmla="*/ 133 h 138"/>
              <a:gd name="T12" fmla="*/ 105 w 202"/>
              <a:gd name="T13" fmla="*/ 1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2" h="138">
                <a:moveTo>
                  <a:pt x="105" y="18"/>
                </a:move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cubicBezTo>
                  <a:pt x="115" y="138"/>
                  <a:pt x="115" y="138"/>
                  <a:pt x="115" y="138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147" y="68"/>
                  <a:pt x="105" y="18"/>
                  <a:pt x="105" y="18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1"/>
          <p:cNvSpPr>
            <a:spLocks/>
          </p:cNvSpPr>
          <p:nvPr/>
        </p:nvSpPr>
        <p:spPr bwMode="auto">
          <a:xfrm>
            <a:off x="608012" y="5795169"/>
            <a:ext cx="2738438" cy="239712"/>
          </a:xfrm>
          <a:custGeom>
            <a:avLst/>
            <a:gdLst>
              <a:gd name="T0" fmla="*/ 1489 w 1489"/>
              <a:gd name="T1" fmla="*/ 0 h 131"/>
              <a:gd name="T2" fmla="*/ 0 w 1489"/>
              <a:gd name="T3" fmla="*/ 0 h 131"/>
              <a:gd name="T4" fmla="*/ 0 w 1489"/>
              <a:gd name="T5" fmla="*/ 18 h 131"/>
              <a:gd name="T6" fmla="*/ 744 w 1489"/>
              <a:gd name="T7" fmla="*/ 131 h 131"/>
              <a:gd name="T8" fmla="*/ 1489 w 1489"/>
              <a:gd name="T9" fmla="*/ 16 h 131"/>
              <a:gd name="T10" fmla="*/ 1489 w 1489"/>
              <a:gd name="T1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9" h="131">
                <a:moveTo>
                  <a:pt x="148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3" y="84"/>
                  <a:pt x="409" y="131"/>
                  <a:pt x="744" y="131"/>
                </a:cubicBezTo>
                <a:cubicBezTo>
                  <a:pt x="1079" y="131"/>
                  <a:pt x="1367" y="84"/>
                  <a:pt x="1489" y="16"/>
                </a:cubicBezTo>
                <a:lnTo>
                  <a:pt x="1489" y="0"/>
                </a:lnTo>
                <a:close/>
              </a:path>
            </a:pathLst>
          </a:custGeom>
          <a:solidFill>
            <a:srgbClr val="B897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6"/>
          <p:cNvSpPr>
            <a:spLocks noEditPoints="1"/>
          </p:cNvSpPr>
          <p:nvPr/>
        </p:nvSpPr>
        <p:spPr bwMode="auto">
          <a:xfrm>
            <a:off x="741362" y="5566569"/>
            <a:ext cx="265113" cy="228600"/>
          </a:xfrm>
          <a:custGeom>
            <a:avLst/>
            <a:gdLst>
              <a:gd name="T0" fmla="*/ 120 w 144"/>
              <a:gd name="T1" fmla="*/ 23 h 124"/>
              <a:gd name="T2" fmla="*/ 103 w 144"/>
              <a:gd name="T3" fmla="*/ 23 h 124"/>
              <a:gd name="T4" fmla="*/ 103 w 144"/>
              <a:gd name="T5" fmla="*/ 4 h 124"/>
              <a:gd name="T6" fmla="*/ 99 w 144"/>
              <a:gd name="T7" fmla="*/ 0 h 124"/>
              <a:gd name="T8" fmla="*/ 4 w 144"/>
              <a:gd name="T9" fmla="*/ 0 h 124"/>
              <a:gd name="T10" fmla="*/ 0 w 144"/>
              <a:gd name="T11" fmla="*/ 4 h 124"/>
              <a:gd name="T12" fmla="*/ 0 w 144"/>
              <a:gd name="T13" fmla="*/ 114 h 124"/>
              <a:gd name="T14" fmla="*/ 4 w 144"/>
              <a:gd name="T15" fmla="*/ 118 h 124"/>
              <a:gd name="T16" fmla="*/ 9 w 144"/>
              <a:gd name="T17" fmla="*/ 118 h 124"/>
              <a:gd name="T18" fmla="*/ 9 w 144"/>
              <a:gd name="T19" fmla="*/ 124 h 124"/>
              <a:gd name="T20" fmla="*/ 95 w 144"/>
              <a:gd name="T21" fmla="*/ 124 h 124"/>
              <a:gd name="T22" fmla="*/ 95 w 144"/>
              <a:gd name="T23" fmla="*/ 118 h 124"/>
              <a:gd name="T24" fmla="*/ 99 w 144"/>
              <a:gd name="T25" fmla="*/ 118 h 124"/>
              <a:gd name="T26" fmla="*/ 103 w 144"/>
              <a:gd name="T27" fmla="*/ 114 h 124"/>
              <a:gd name="T28" fmla="*/ 103 w 144"/>
              <a:gd name="T29" fmla="*/ 92 h 124"/>
              <a:gd name="T30" fmla="*/ 120 w 144"/>
              <a:gd name="T31" fmla="*/ 92 h 124"/>
              <a:gd name="T32" fmla="*/ 144 w 144"/>
              <a:gd name="T33" fmla="*/ 69 h 124"/>
              <a:gd name="T34" fmla="*/ 144 w 144"/>
              <a:gd name="T35" fmla="*/ 47 h 124"/>
              <a:gd name="T36" fmla="*/ 120 w 144"/>
              <a:gd name="T37" fmla="*/ 23 h 124"/>
              <a:gd name="T38" fmla="*/ 132 w 144"/>
              <a:gd name="T39" fmla="*/ 69 h 124"/>
              <a:gd name="T40" fmla="*/ 120 w 144"/>
              <a:gd name="T41" fmla="*/ 81 h 124"/>
              <a:gd name="T42" fmla="*/ 103 w 144"/>
              <a:gd name="T43" fmla="*/ 81 h 124"/>
              <a:gd name="T44" fmla="*/ 103 w 144"/>
              <a:gd name="T45" fmla="*/ 35 h 124"/>
              <a:gd name="T46" fmla="*/ 120 w 144"/>
              <a:gd name="T47" fmla="*/ 35 h 124"/>
              <a:gd name="T48" fmla="*/ 132 w 144"/>
              <a:gd name="T49" fmla="*/ 47 h 124"/>
              <a:gd name="T50" fmla="*/ 132 w 144"/>
              <a:gd name="T51" fmla="*/ 6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4" h="124">
                <a:moveTo>
                  <a:pt x="120" y="23"/>
                </a:moveTo>
                <a:cubicBezTo>
                  <a:pt x="103" y="23"/>
                  <a:pt x="103" y="23"/>
                  <a:pt x="103" y="2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6"/>
                  <a:pt x="2" y="118"/>
                  <a:pt x="4" y="118"/>
                </a:cubicBezTo>
                <a:cubicBezTo>
                  <a:pt x="9" y="118"/>
                  <a:pt x="9" y="118"/>
                  <a:pt x="9" y="118"/>
                </a:cubicBezTo>
                <a:cubicBezTo>
                  <a:pt x="9" y="124"/>
                  <a:pt x="9" y="124"/>
                  <a:pt x="9" y="124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9" y="118"/>
                  <a:pt x="99" y="118"/>
                  <a:pt x="99" y="118"/>
                </a:cubicBezTo>
                <a:cubicBezTo>
                  <a:pt x="101" y="118"/>
                  <a:pt x="103" y="116"/>
                  <a:pt x="103" y="114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33" y="92"/>
                  <a:pt x="144" y="82"/>
                  <a:pt x="144" y="69"/>
                </a:cubicBezTo>
                <a:cubicBezTo>
                  <a:pt x="144" y="47"/>
                  <a:pt x="144" y="47"/>
                  <a:pt x="144" y="47"/>
                </a:cubicBezTo>
                <a:cubicBezTo>
                  <a:pt x="144" y="34"/>
                  <a:pt x="133" y="23"/>
                  <a:pt x="120" y="23"/>
                </a:cubicBezTo>
                <a:close/>
                <a:moveTo>
                  <a:pt x="132" y="69"/>
                </a:moveTo>
                <a:cubicBezTo>
                  <a:pt x="132" y="75"/>
                  <a:pt x="127" y="81"/>
                  <a:pt x="120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20" y="35"/>
                  <a:pt x="120" y="35"/>
                  <a:pt x="120" y="35"/>
                </a:cubicBezTo>
                <a:cubicBezTo>
                  <a:pt x="127" y="35"/>
                  <a:pt x="132" y="40"/>
                  <a:pt x="132" y="47"/>
                </a:cubicBezTo>
                <a:lnTo>
                  <a:pt x="132" y="69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7"/>
          <p:cNvSpPr>
            <a:spLocks/>
          </p:cNvSpPr>
          <p:nvPr/>
        </p:nvSpPr>
        <p:spPr bwMode="auto">
          <a:xfrm>
            <a:off x="760412" y="5649119"/>
            <a:ext cx="71438" cy="30162"/>
          </a:xfrm>
          <a:custGeom>
            <a:avLst/>
            <a:gdLst>
              <a:gd name="T0" fmla="*/ 26 w 39"/>
              <a:gd name="T1" fmla="*/ 5 h 16"/>
              <a:gd name="T2" fmla="*/ 7 w 39"/>
              <a:gd name="T3" fmla="*/ 12 h 16"/>
              <a:gd name="T4" fmla="*/ 3 w 39"/>
              <a:gd name="T5" fmla="*/ 6 h 16"/>
              <a:gd name="T6" fmla="*/ 9 w 39"/>
              <a:gd name="T7" fmla="*/ 0 h 16"/>
              <a:gd name="T8" fmla="*/ 8 w 39"/>
              <a:gd name="T9" fmla="*/ 0 h 16"/>
              <a:gd name="T10" fmla="*/ 0 w 39"/>
              <a:gd name="T11" fmla="*/ 8 h 16"/>
              <a:gd name="T12" fmla="*/ 7 w 39"/>
              <a:gd name="T13" fmla="*/ 16 h 16"/>
              <a:gd name="T14" fmla="*/ 39 w 39"/>
              <a:gd name="T15" fmla="*/ 16 h 16"/>
              <a:gd name="T16" fmla="*/ 26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26" y="5"/>
                </a:moveTo>
                <a:cubicBezTo>
                  <a:pt x="19" y="5"/>
                  <a:pt x="17" y="12"/>
                  <a:pt x="7" y="12"/>
                </a:cubicBezTo>
                <a:cubicBezTo>
                  <a:pt x="5" y="12"/>
                  <a:pt x="3" y="9"/>
                  <a:pt x="3" y="6"/>
                </a:cubicBezTo>
                <a:cubicBezTo>
                  <a:pt x="3" y="3"/>
                  <a:pt x="6" y="0"/>
                  <a:pt x="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3" y="16"/>
                  <a:pt x="7" y="16"/>
                </a:cubicBezTo>
                <a:cubicBezTo>
                  <a:pt x="13" y="16"/>
                  <a:pt x="39" y="16"/>
                  <a:pt x="39" y="16"/>
                </a:cubicBezTo>
                <a:cubicBezTo>
                  <a:pt x="39" y="16"/>
                  <a:pt x="38" y="5"/>
                  <a:pt x="26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8"/>
          <p:cNvSpPr>
            <a:spLocks/>
          </p:cNvSpPr>
          <p:nvPr/>
        </p:nvSpPr>
        <p:spPr bwMode="auto">
          <a:xfrm>
            <a:off x="841374" y="5649119"/>
            <a:ext cx="71438" cy="30162"/>
          </a:xfrm>
          <a:custGeom>
            <a:avLst/>
            <a:gdLst>
              <a:gd name="T0" fmla="*/ 13 w 39"/>
              <a:gd name="T1" fmla="*/ 5 h 16"/>
              <a:gd name="T2" fmla="*/ 32 w 39"/>
              <a:gd name="T3" fmla="*/ 12 h 16"/>
              <a:gd name="T4" fmla="*/ 35 w 39"/>
              <a:gd name="T5" fmla="*/ 6 h 16"/>
              <a:gd name="T6" fmla="*/ 30 w 39"/>
              <a:gd name="T7" fmla="*/ 0 h 16"/>
              <a:gd name="T8" fmla="*/ 31 w 39"/>
              <a:gd name="T9" fmla="*/ 0 h 16"/>
              <a:gd name="T10" fmla="*/ 39 w 39"/>
              <a:gd name="T11" fmla="*/ 8 h 16"/>
              <a:gd name="T12" fmla="*/ 32 w 39"/>
              <a:gd name="T13" fmla="*/ 16 h 16"/>
              <a:gd name="T14" fmla="*/ 0 w 39"/>
              <a:gd name="T15" fmla="*/ 16 h 16"/>
              <a:gd name="T16" fmla="*/ 13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13" y="5"/>
                </a:moveTo>
                <a:cubicBezTo>
                  <a:pt x="20" y="5"/>
                  <a:pt x="22" y="12"/>
                  <a:pt x="32" y="12"/>
                </a:cubicBezTo>
                <a:cubicBezTo>
                  <a:pt x="34" y="12"/>
                  <a:pt x="35" y="9"/>
                  <a:pt x="35" y="6"/>
                </a:cubicBezTo>
                <a:cubicBezTo>
                  <a:pt x="35" y="3"/>
                  <a:pt x="33" y="0"/>
                  <a:pt x="3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5" y="0"/>
                  <a:pt x="39" y="4"/>
                  <a:pt x="39" y="8"/>
                </a:cubicBezTo>
                <a:cubicBezTo>
                  <a:pt x="39" y="13"/>
                  <a:pt x="36" y="16"/>
                  <a:pt x="32" y="16"/>
                </a:cubicBezTo>
                <a:cubicBezTo>
                  <a:pt x="26" y="16"/>
                  <a:pt x="0" y="16"/>
                  <a:pt x="0" y="16"/>
                </a:cubicBezTo>
                <a:cubicBezTo>
                  <a:pt x="0" y="16"/>
                  <a:pt x="1" y="5"/>
                  <a:pt x="13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1267789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1582114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1290014" y="5355432"/>
            <a:ext cx="596900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9"/>
          <p:cNvSpPr>
            <a:spLocks/>
          </p:cNvSpPr>
          <p:nvPr/>
        </p:nvSpPr>
        <p:spPr bwMode="auto">
          <a:xfrm>
            <a:off x="1169364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6 w 449"/>
              <a:gd name="T5" fmla="*/ 18 h 18"/>
              <a:gd name="T6" fmla="*/ 432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7" y="18"/>
                  <a:pt x="16" y="18"/>
                </a:cubicBezTo>
                <a:cubicBezTo>
                  <a:pt x="432" y="18"/>
                  <a:pt x="432" y="18"/>
                  <a:pt x="432" y="18"/>
                </a:cubicBezTo>
                <a:cubicBezTo>
                  <a:pt x="441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55"/>
          <p:cNvSpPr>
            <a:spLocks noChangeAspect="1" noEditPoints="1"/>
          </p:cNvSpPr>
          <p:nvPr/>
        </p:nvSpPr>
        <p:spPr bwMode="black">
          <a:xfrm>
            <a:off x="1435348" y="5401519"/>
            <a:ext cx="279813" cy="278677"/>
          </a:xfrm>
          <a:custGeom>
            <a:avLst/>
            <a:gdLst>
              <a:gd name="T0" fmla="*/ 112 w 246"/>
              <a:gd name="T1" fmla="*/ 19 h 245"/>
              <a:gd name="T2" fmla="*/ 246 w 246"/>
              <a:gd name="T3" fmla="*/ 0 h 245"/>
              <a:gd name="T4" fmla="*/ 246 w 246"/>
              <a:gd name="T5" fmla="*/ 116 h 245"/>
              <a:gd name="T6" fmla="*/ 112 w 246"/>
              <a:gd name="T7" fmla="*/ 116 h 245"/>
              <a:gd name="T8" fmla="*/ 112 w 246"/>
              <a:gd name="T9" fmla="*/ 19 h 245"/>
              <a:gd name="T10" fmla="*/ 102 w 246"/>
              <a:gd name="T11" fmla="*/ 116 h 245"/>
              <a:gd name="T12" fmla="*/ 102 w 246"/>
              <a:gd name="T13" fmla="*/ 19 h 245"/>
              <a:gd name="T14" fmla="*/ 0 w 246"/>
              <a:gd name="T15" fmla="*/ 34 h 245"/>
              <a:gd name="T16" fmla="*/ 0 w 246"/>
              <a:gd name="T17" fmla="*/ 116 h 245"/>
              <a:gd name="T18" fmla="*/ 102 w 246"/>
              <a:gd name="T19" fmla="*/ 116 h 245"/>
              <a:gd name="T20" fmla="*/ 102 w 246"/>
              <a:gd name="T21" fmla="*/ 126 h 245"/>
              <a:gd name="T22" fmla="*/ 0 w 246"/>
              <a:gd name="T23" fmla="*/ 126 h 245"/>
              <a:gd name="T24" fmla="*/ 0 w 246"/>
              <a:gd name="T25" fmla="*/ 211 h 245"/>
              <a:gd name="T26" fmla="*/ 102 w 246"/>
              <a:gd name="T27" fmla="*/ 226 h 245"/>
              <a:gd name="T28" fmla="*/ 102 w 246"/>
              <a:gd name="T29" fmla="*/ 126 h 245"/>
              <a:gd name="T30" fmla="*/ 112 w 246"/>
              <a:gd name="T31" fmla="*/ 126 h 245"/>
              <a:gd name="T32" fmla="*/ 112 w 246"/>
              <a:gd name="T33" fmla="*/ 226 h 245"/>
              <a:gd name="T34" fmla="*/ 246 w 246"/>
              <a:gd name="T35" fmla="*/ 245 h 245"/>
              <a:gd name="T36" fmla="*/ 246 w 246"/>
              <a:gd name="T37" fmla="*/ 126 h 245"/>
              <a:gd name="T38" fmla="*/ 112 w 246"/>
              <a:gd name="T39" fmla="*/ 12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245">
                <a:moveTo>
                  <a:pt x="112" y="19"/>
                </a:moveTo>
                <a:lnTo>
                  <a:pt x="246" y="0"/>
                </a:lnTo>
                <a:lnTo>
                  <a:pt x="246" y="116"/>
                </a:lnTo>
                <a:lnTo>
                  <a:pt x="112" y="116"/>
                </a:lnTo>
                <a:lnTo>
                  <a:pt x="112" y="19"/>
                </a:lnTo>
                <a:close/>
                <a:moveTo>
                  <a:pt x="102" y="116"/>
                </a:moveTo>
                <a:lnTo>
                  <a:pt x="102" y="19"/>
                </a:lnTo>
                <a:lnTo>
                  <a:pt x="0" y="34"/>
                </a:lnTo>
                <a:lnTo>
                  <a:pt x="0" y="116"/>
                </a:lnTo>
                <a:lnTo>
                  <a:pt x="102" y="116"/>
                </a:lnTo>
                <a:close/>
                <a:moveTo>
                  <a:pt x="102" y="126"/>
                </a:moveTo>
                <a:lnTo>
                  <a:pt x="0" y="126"/>
                </a:lnTo>
                <a:lnTo>
                  <a:pt x="0" y="211"/>
                </a:lnTo>
                <a:lnTo>
                  <a:pt x="102" y="226"/>
                </a:lnTo>
                <a:lnTo>
                  <a:pt x="102" y="126"/>
                </a:lnTo>
                <a:close/>
                <a:moveTo>
                  <a:pt x="112" y="126"/>
                </a:moveTo>
                <a:lnTo>
                  <a:pt x="112" y="226"/>
                </a:lnTo>
                <a:lnTo>
                  <a:pt x="246" y="245"/>
                </a:lnTo>
                <a:lnTo>
                  <a:pt x="246" y="126"/>
                </a:lnTo>
                <a:lnTo>
                  <a:pt x="112" y="12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2104402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2418727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14"/>
          <p:cNvSpPr>
            <a:spLocks noChangeArrowheads="1"/>
          </p:cNvSpPr>
          <p:nvPr/>
        </p:nvSpPr>
        <p:spPr bwMode="auto">
          <a:xfrm>
            <a:off x="2126627" y="5355432"/>
            <a:ext cx="595313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5"/>
          <p:cNvSpPr>
            <a:spLocks/>
          </p:cNvSpPr>
          <p:nvPr/>
        </p:nvSpPr>
        <p:spPr bwMode="auto">
          <a:xfrm>
            <a:off x="2004389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7 w 449"/>
              <a:gd name="T5" fmla="*/ 18 h 18"/>
              <a:gd name="T6" fmla="*/ 433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8" y="18"/>
                  <a:pt x="17" y="18"/>
                </a:cubicBezTo>
                <a:cubicBezTo>
                  <a:pt x="433" y="18"/>
                  <a:pt x="433" y="18"/>
                  <a:pt x="433" y="18"/>
                </a:cubicBezTo>
                <a:cubicBezTo>
                  <a:pt x="442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286095" y="5396449"/>
            <a:ext cx="253964" cy="296819"/>
            <a:chOff x="5026109" y="4686995"/>
            <a:chExt cx="253964" cy="296819"/>
          </a:xfrm>
        </p:grpSpPr>
        <p:sp>
          <p:nvSpPr>
            <p:cNvPr id="65" name="Freeform 47"/>
            <p:cNvSpPr>
              <a:spLocks/>
            </p:cNvSpPr>
            <p:nvPr/>
          </p:nvSpPr>
          <p:spPr bwMode="auto">
            <a:xfrm>
              <a:off x="5026109" y="4755247"/>
              <a:ext cx="253964" cy="228567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6" name="Freeform 48"/>
            <p:cNvSpPr>
              <a:spLocks/>
            </p:cNvSpPr>
            <p:nvPr/>
          </p:nvSpPr>
          <p:spPr bwMode="auto">
            <a:xfrm>
              <a:off x="5159440" y="4686995"/>
              <a:ext cx="61904" cy="6825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4619" y="1825195"/>
            <a:ext cx="2201856" cy="1671051"/>
          </a:xfrm>
          <a:prstGeom prst="rect">
            <a:avLst/>
          </a:prstGeom>
        </p:spPr>
      </p:pic>
      <p:grpSp>
        <p:nvGrpSpPr>
          <p:cNvPr id="68" name="Group 31"/>
          <p:cNvGrpSpPr>
            <a:grpSpLocks noChangeAspect="1"/>
          </p:cNvGrpSpPr>
          <p:nvPr/>
        </p:nvGrpSpPr>
        <p:grpSpPr bwMode="auto">
          <a:xfrm>
            <a:off x="9204325" y="2184400"/>
            <a:ext cx="1196975" cy="936625"/>
            <a:chOff x="5798" y="1376"/>
            <a:chExt cx="754" cy="590"/>
          </a:xfrm>
        </p:grpSpPr>
        <p:sp>
          <p:nvSpPr>
            <p:cNvPr id="6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798" y="1376"/>
              <a:ext cx="75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5799" y="1377"/>
              <a:ext cx="752" cy="589"/>
            </a:xfrm>
            <a:custGeom>
              <a:avLst/>
              <a:gdLst>
                <a:gd name="T0" fmla="*/ 659 w 752"/>
                <a:gd name="T1" fmla="*/ 0 h 589"/>
                <a:gd name="T2" fmla="*/ 258 w 752"/>
                <a:gd name="T3" fmla="*/ 402 h 589"/>
                <a:gd name="T4" fmla="*/ 92 w 752"/>
                <a:gd name="T5" fmla="*/ 237 h 589"/>
                <a:gd name="T6" fmla="*/ 0 w 752"/>
                <a:gd name="T7" fmla="*/ 330 h 589"/>
                <a:gd name="T8" fmla="*/ 165 w 752"/>
                <a:gd name="T9" fmla="*/ 496 h 589"/>
                <a:gd name="T10" fmla="*/ 164 w 752"/>
                <a:gd name="T11" fmla="*/ 496 h 589"/>
                <a:gd name="T12" fmla="*/ 257 w 752"/>
                <a:gd name="T13" fmla="*/ 589 h 589"/>
                <a:gd name="T14" fmla="*/ 752 w 752"/>
                <a:gd name="T15" fmla="*/ 93 h 589"/>
                <a:gd name="T16" fmla="*/ 659 w 752"/>
                <a:gd name="T1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589">
                  <a:moveTo>
                    <a:pt x="659" y="0"/>
                  </a:moveTo>
                  <a:lnTo>
                    <a:pt x="258" y="402"/>
                  </a:lnTo>
                  <a:lnTo>
                    <a:pt x="92" y="237"/>
                  </a:lnTo>
                  <a:lnTo>
                    <a:pt x="0" y="330"/>
                  </a:lnTo>
                  <a:lnTo>
                    <a:pt x="165" y="496"/>
                  </a:lnTo>
                  <a:lnTo>
                    <a:pt x="164" y="496"/>
                  </a:lnTo>
                  <a:lnTo>
                    <a:pt x="257" y="589"/>
                  </a:lnTo>
                  <a:lnTo>
                    <a:pt x="752" y="9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8DC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265725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</a:t>
            </a:r>
            <a:r>
              <a:rPr lang="en-US" dirty="0"/>
              <a:t> Test Cloud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5486400" cy="5386090"/>
          </a:xfrm>
        </p:spPr>
        <p:txBody>
          <a:bodyPr/>
          <a:lstStyle/>
          <a:p>
            <a:r>
              <a:rPr lang="en-US" dirty="0"/>
              <a:t>2000+ Devices</a:t>
            </a:r>
          </a:p>
          <a:p>
            <a:pPr lvl="1"/>
            <a:r>
              <a:rPr lang="en-US" dirty="0"/>
              <a:t>Automate your app testing and run them on over 2,000 different real devices. Test everything users do, as well as any performance problems with step-by-step memory and performance tracking.</a:t>
            </a:r>
          </a:p>
          <a:p>
            <a:pPr lvl="1"/>
            <a:endParaRPr lang="en-US" dirty="0"/>
          </a:p>
          <a:p>
            <a:r>
              <a:rPr lang="en-US" dirty="0"/>
              <a:t>Real devices, real quality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Ensure higher quality by testing on real devices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Use C#, Ruby, or Cucumber to build automated tests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Integrates with any continuous integration system</a:t>
            </a:r>
          </a:p>
          <a:p>
            <a:pPr lvl="1"/>
            <a:endParaRPr lang="en-US" dirty="0"/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r="4139"/>
          <a:stretch>
            <a:fillRect/>
          </a:stretch>
        </p:blipFill>
        <p:spPr>
          <a:xfrm>
            <a:off x="6226039" y="0"/>
            <a:ext cx="621043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0885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HockeyApp</a:t>
            </a:r>
            <a:r>
              <a:rPr lang="en-US" dirty="0"/>
              <a:t> Beta Distribution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8229600" cy="5509200"/>
          </a:xfrm>
        </p:spPr>
        <p:txBody>
          <a:bodyPr/>
          <a:lstStyle/>
          <a:p>
            <a:r>
              <a:rPr lang="en-US" dirty="0"/>
              <a:t>In-house App Store for testers</a:t>
            </a:r>
          </a:p>
          <a:p>
            <a:pPr lvl="1"/>
            <a:r>
              <a:rPr lang="en-US" dirty="0"/>
              <a:t>Upload betas of your application to the </a:t>
            </a:r>
            <a:r>
              <a:rPr lang="en-US" dirty="0" err="1"/>
              <a:t>HockeyApp</a:t>
            </a:r>
            <a:r>
              <a:rPr lang="en-US" dirty="0"/>
              <a:t> store to allow testers to install and test beta versions on actual devices</a:t>
            </a:r>
          </a:p>
          <a:p>
            <a:pPr lvl="1"/>
            <a:endParaRPr lang="en-US" dirty="0"/>
          </a:p>
          <a:p>
            <a:r>
              <a:rPr lang="en-US" dirty="0"/>
              <a:t>Deployment made easy</a:t>
            </a:r>
          </a:p>
          <a:p>
            <a:pPr lvl="1"/>
            <a:r>
              <a:rPr lang="en-US" dirty="0" err="1"/>
              <a:t>HockeyApp’s</a:t>
            </a:r>
            <a:r>
              <a:rPr lang="en-US" dirty="0"/>
              <a:t> desktop application automatically tracks all necessary information about your latest build in order to make uploading beta versions easy.</a:t>
            </a:r>
          </a:p>
          <a:p>
            <a:pPr lvl="1"/>
            <a:endParaRPr lang="en-US" dirty="0"/>
          </a:p>
          <a:p>
            <a:r>
              <a:rPr lang="en-US" dirty="0"/>
              <a:t>User Feedback Management</a:t>
            </a:r>
          </a:p>
          <a:p>
            <a:pPr lvl="1"/>
            <a:r>
              <a:rPr lang="en-US" dirty="0"/>
              <a:t>All feedback is handled as discussions. Search discussions, mark them as completed or create work items based on them. Give your users a voice outside of the app store.</a:t>
            </a:r>
          </a:p>
          <a:p>
            <a:pPr lvl="1"/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569" y="0"/>
            <a:ext cx="342790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6687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5831" y="-1"/>
            <a:ext cx="2984527" cy="6994526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chemeClr val="accent1">
              <a:lumMod val="50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6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20" name="Rectangle 4"/>
          <p:cNvSpPr/>
          <p:nvPr/>
        </p:nvSpPr>
        <p:spPr bwMode="gray">
          <a:xfrm>
            <a:off x="4163799" y="41028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522" y="3221598"/>
            <a:ext cx="1407328" cy="5597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555122" y="3843588"/>
            <a:ext cx="1530280" cy="3387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Release Management </a:t>
            </a:r>
            <a:b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</a:b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for Visual Studio</a:t>
            </a:r>
          </a:p>
        </p:txBody>
      </p:sp>
      <p:sp>
        <p:nvSpPr>
          <p:cNvPr id="25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Release/CD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540198" y="4283888"/>
            <a:ext cx="1598396" cy="438474"/>
            <a:chOff x="6023278" y="2656330"/>
            <a:chExt cx="1598396" cy="438474"/>
          </a:xfrm>
        </p:grpSpPr>
        <p:sp>
          <p:nvSpPr>
            <p:cNvPr id="27" name="Rectangle 26"/>
            <p:cNvSpPr/>
            <p:nvPr/>
          </p:nvSpPr>
          <p:spPr>
            <a:xfrm>
              <a:off x="6500990" y="2663201"/>
              <a:ext cx="1120684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32418">
                <a:lnSpc>
                  <a:spcPct val="90000"/>
                </a:lnSpc>
              </a:pPr>
              <a:r>
                <a:rPr lang="en-US" sz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 Semibold" panose="020B0702040204020203" pitchFamily="34" charset="0"/>
                </a:rPr>
                <a:t>Automation Service</a:t>
              </a:r>
            </a:p>
          </p:txBody>
        </p:sp>
        <p:pic>
          <p:nvPicPr>
            <p:cNvPr id="28" name="Picture 15"/>
            <p:cNvPicPr>
              <a:picLocks noChangeAspect="1"/>
            </p:cNvPicPr>
            <p:nvPr/>
          </p:nvPicPr>
          <p:blipFill>
            <a:blip r:embed="rId3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278" y="2656330"/>
              <a:ext cx="485976" cy="43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8"/>
          <p:cNvGrpSpPr/>
          <p:nvPr/>
        </p:nvGrpSpPr>
        <p:grpSpPr>
          <a:xfrm>
            <a:off x="7553056" y="5075506"/>
            <a:ext cx="1693288" cy="553998"/>
            <a:chOff x="7349541" y="4635063"/>
            <a:chExt cx="1693288" cy="553998"/>
          </a:xfrm>
        </p:grpSpPr>
        <p:sp>
          <p:nvSpPr>
            <p:cNvPr id="30" name="TextBox 29"/>
            <p:cNvSpPr txBox="1"/>
            <p:nvPr/>
          </p:nvSpPr>
          <p:spPr>
            <a:xfrm>
              <a:off x="8148016" y="4635063"/>
              <a:ext cx="89481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32418">
                <a:defRPr/>
              </a:pPr>
              <a:r>
                <a:rPr 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rPr>
                <a:t>Azure Resource Management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349541" y="4690662"/>
              <a:ext cx="682792" cy="442801"/>
              <a:chOff x="6236727" y="5075466"/>
              <a:chExt cx="1685512" cy="1093080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6604927" y="5075466"/>
                <a:ext cx="1102201" cy="1054928"/>
                <a:chOff x="6604927" y="5075466"/>
                <a:chExt cx="1102201" cy="1054928"/>
              </a:xfrm>
            </p:grpSpPr>
            <p:sp>
              <p:nvSpPr>
                <p:cNvPr id="35" name="Diamond 34"/>
                <p:cNvSpPr/>
                <p:nvPr/>
              </p:nvSpPr>
              <p:spPr bwMode="auto">
                <a:xfrm>
                  <a:off x="6642893" y="5075466"/>
                  <a:ext cx="869548" cy="480973"/>
                </a:xfrm>
                <a:prstGeom prst="diamond">
                  <a:avLst/>
                </a:prstGeom>
                <a:solidFill>
                  <a:srgbClr val="3999C6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6" name="Parallelogram 35"/>
                <p:cNvSpPr/>
                <p:nvPr/>
              </p:nvSpPr>
              <p:spPr bwMode="auto">
                <a:xfrm rot="19866714">
                  <a:off x="6966649" y="5556675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ACDAEC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7" name="Parallelogram 36"/>
                <p:cNvSpPr/>
                <p:nvPr/>
              </p:nvSpPr>
              <p:spPr bwMode="auto">
                <a:xfrm rot="5400000">
                  <a:off x="6449829" y="5545013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59B4D9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3" name="Freeform 197"/>
              <p:cNvSpPr/>
              <p:nvPr/>
            </p:nvSpPr>
            <p:spPr bwMode="auto">
              <a:xfrm rot="1753011">
                <a:off x="7202147" y="5162507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4" name="Freeform 198"/>
              <p:cNvSpPr/>
              <p:nvPr/>
            </p:nvSpPr>
            <p:spPr bwMode="auto">
              <a:xfrm rot="12600000">
                <a:off x="6236727" y="5077283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7555122" y="4823518"/>
            <a:ext cx="126316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PowerShell | WAML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39092" y="5734012"/>
            <a:ext cx="127919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xPlat</a:t>
            </a: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 Command Line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41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42" name="Rectangle 41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12480" y="5232223"/>
            <a:ext cx="1223092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Application Insights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76" y="3680140"/>
            <a:ext cx="1407328" cy="559714"/>
          </a:xfrm>
          <a:prstGeom prst="rect">
            <a:avLst/>
          </a:prstGeom>
        </p:spPr>
      </p:pic>
      <p:sp>
        <p:nvSpPr>
          <p:cNvPr id="45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1" y="2777934"/>
            <a:ext cx="1199352" cy="643074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48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sp>
        <p:nvSpPr>
          <p:cNvPr id="51" name="Rectangle 50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Rectangle 51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 52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57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8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9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0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1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2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237037" y="5446350"/>
            <a:ext cx="17818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100" kern="0" spc="2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Microsoft Test Manager</a:t>
            </a:r>
            <a:endParaRPr lang="en-US" kern="0" spc="2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4514926"/>
            <a:ext cx="1473303" cy="4574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4938101"/>
            <a:ext cx="1609090" cy="46019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3078848"/>
            <a:ext cx="1473303" cy="4574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3502023"/>
            <a:ext cx="1609090" cy="46019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037" y="4407694"/>
            <a:ext cx="1473303" cy="45745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037" y="4830869"/>
            <a:ext cx="1609090" cy="460193"/>
          </a:xfrm>
          <a:prstGeom prst="rect">
            <a:avLst/>
          </a:prstGeom>
        </p:spPr>
      </p:pic>
      <p:sp>
        <p:nvSpPr>
          <p:cNvPr id="128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-200" dirty="0">
                <a:solidFill>
                  <a:schemeClr val="bg1"/>
                </a:solidFill>
              </a:rPr>
              <a:t>Microsoft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7837" y="4255294"/>
            <a:ext cx="1473303" cy="457450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7837" y="4678469"/>
            <a:ext cx="1609090" cy="46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9359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9089" y="-1"/>
            <a:ext cx="2984527" cy="6994526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4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8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3799" y="451251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22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23" name="Rectangle 22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ctangle 24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31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1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0" dirty="0">
                <a:solidFill>
                  <a:schemeClr val="bg1"/>
                </a:solidFill>
              </a:rPr>
              <a:t>OSS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clrChange>
              <a:clrFrom>
                <a:srgbClr val="EFF1F4"/>
              </a:clrFrom>
              <a:clrTo>
                <a:srgbClr val="EFF1F4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871493"/>
            <a:ext cx="1132410" cy="298201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505737"/>
            <a:ext cx="1280146" cy="273828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2" y="2791304"/>
            <a:ext cx="1190662" cy="638414"/>
          </a:xfrm>
          <a:prstGeom prst="rect">
            <a:avLst/>
          </a:prstGeom>
        </p:spPr>
      </p:pic>
      <p:grpSp>
        <p:nvGrpSpPr>
          <p:cNvPr id="75" name="Group 74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76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4298227" y="2968042"/>
            <a:ext cx="851482" cy="32749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83" y="3285678"/>
            <a:ext cx="1056366" cy="38413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975" y="3693619"/>
            <a:ext cx="981502" cy="299617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7690" y="4026108"/>
            <a:ext cx="1209035" cy="371090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4179883" y="4937077"/>
            <a:ext cx="1123964" cy="754721"/>
            <a:chOff x="4728517" y="4845638"/>
            <a:chExt cx="1123964" cy="754721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404040"/>
                </a:clrFrom>
                <a:clrTo>
                  <a:srgbClr val="40404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6" t="9606" r="31797" b="11547"/>
            <a:stretch/>
          </p:blipFill>
          <p:spPr>
            <a:xfrm>
              <a:off x="4846861" y="4845638"/>
              <a:ext cx="899620" cy="346007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517" y="5191645"/>
              <a:ext cx="1123964" cy="408714"/>
            </a:xfrm>
            <a:prstGeom prst="rect">
              <a:avLst/>
            </a:prstGeom>
          </p:spPr>
        </p:pic>
      </p:grpSp>
      <p:sp>
        <p:nvSpPr>
          <p:cNvPr id="86" name="Rectangle 85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Configuration</a:t>
            </a: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44" y="3242290"/>
            <a:ext cx="640481" cy="640481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456" y="3364449"/>
            <a:ext cx="494775" cy="486195"/>
          </a:xfrm>
          <a:prstGeom prst="rect">
            <a:avLst/>
          </a:prstGeom>
        </p:spPr>
      </p:pic>
      <p:sp>
        <p:nvSpPr>
          <p:cNvPr id="90" name="Rectangle 4"/>
          <p:cNvSpPr/>
          <p:nvPr/>
        </p:nvSpPr>
        <p:spPr bwMode="gray">
          <a:xfrm>
            <a:off x="7332291" y="395445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</a:t>
            </a: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7447051" y="4311670"/>
            <a:ext cx="851482" cy="327492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07" y="4606507"/>
            <a:ext cx="1056366" cy="384133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0897" y="4992107"/>
            <a:ext cx="981502" cy="299617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5612" y="5293082"/>
            <a:ext cx="1209035" cy="37109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43" y="5691798"/>
            <a:ext cx="1096264" cy="30110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329" y="3567579"/>
            <a:ext cx="1264908" cy="94868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8"/>
          <a:stretch/>
        </p:blipFill>
        <p:spPr>
          <a:xfrm>
            <a:off x="10714037" y="3976693"/>
            <a:ext cx="1219200" cy="106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58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555093"/>
          </a:xfrm>
        </p:spPr>
        <p:txBody>
          <a:bodyPr/>
          <a:lstStyle/>
          <a:p>
            <a:r>
              <a:rPr lang="en-US" dirty="0"/>
              <a:t>People, Process, and Tools are equally important</a:t>
            </a:r>
          </a:p>
          <a:p>
            <a:endParaRPr lang="en-US" dirty="0"/>
          </a:p>
          <a:p>
            <a:r>
              <a:rPr lang="en-US" dirty="0"/>
              <a:t>DevOps produces higher quality applications, more quickly, to users of any form factor</a:t>
            </a:r>
          </a:p>
          <a:p>
            <a:endParaRPr lang="en-US" dirty="0"/>
          </a:p>
          <a:p>
            <a:r>
              <a:rPr lang="en-US" dirty="0"/>
              <a:t>Visual Studio Team Services offers a flexible, extensible pipeline spanning from </a:t>
            </a:r>
            <a:r>
              <a:rPr lang="en-US" dirty="0" err="1"/>
              <a:t>from</a:t>
            </a:r>
            <a:r>
              <a:rPr lang="en-US" dirty="0"/>
              <a:t> planning to delivery</a:t>
            </a:r>
          </a:p>
        </p:txBody>
      </p:sp>
    </p:spTree>
    <p:extLst>
      <p:ext uri="{BB962C8B-B14F-4D97-AF65-F5344CB8AC3E}">
        <p14:creationId xmlns:p14="http://schemas.microsoft.com/office/powerpoint/2010/main" val="61883580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2.xml><?xml version="1.0" encoding="utf-8"?>
<a:theme xmlns:a="http://schemas.openxmlformats.org/drawingml/2006/main" name="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553072-E538-48C4-90FC-3653F32D67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Brand_template_16-9_Edu_DARK_Purple_2016_1</Template>
  <TotalTime>452</TotalTime>
  <Words>1028</Words>
  <Application>Microsoft Office PowerPoint</Application>
  <PresentationFormat>Custom</PresentationFormat>
  <Paragraphs>322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</vt:lpstr>
      <vt:lpstr>Bodoni MT</vt:lpstr>
      <vt:lpstr>Bodoni Std Bold Italic</vt:lpstr>
      <vt:lpstr>Calibri</vt:lpstr>
      <vt:lpstr>Cambria</vt:lpstr>
      <vt:lpstr>Consolas</vt:lpstr>
      <vt:lpstr>ＭＳ 明朝</vt:lpstr>
      <vt:lpstr>Segoe UI</vt:lpstr>
      <vt:lpstr>Segoe UI Light</vt:lpstr>
      <vt:lpstr>Segoe UI Semibold</vt:lpstr>
      <vt:lpstr>Segoe UI Semilight</vt:lpstr>
      <vt:lpstr>Times New Roman</vt:lpstr>
      <vt:lpstr>Trebuchet MS</vt:lpstr>
      <vt:lpstr>Wingdings</vt:lpstr>
      <vt:lpstr>WHITE TEMPLATE</vt:lpstr>
      <vt:lpstr>COLOR TEMPLATE</vt:lpstr>
      <vt:lpstr>DevOps</vt:lpstr>
      <vt:lpstr>Agenda</vt:lpstr>
      <vt:lpstr>Why DevOps?</vt:lpstr>
      <vt:lpstr>Traditional Development + Operations</vt:lpstr>
      <vt:lpstr>What is DevOps?</vt:lpstr>
      <vt:lpstr>The DevOps conversation</vt:lpstr>
      <vt:lpstr>How DevOps can help</vt:lpstr>
      <vt:lpstr>DevOps habits and practices</vt:lpstr>
      <vt:lpstr>Four focus areas</vt:lpstr>
      <vt:lpstr>Building a DevOps pipeline</vt:lpstr>
      <vt:lpstr>Plan + Track</vt:lpstr>
      <vt:lpstr>Plan + Track</vt:lpstr>
      <vt:lpstr>Develop + Test</vt:lpstr>
      <vt:lpstr>Continuous Integration</vt:lpstr>
      <vt:lpstr>Continuous Testing</vt:lpstr>
      <vt:lpstr>Building with agents</vt:lpstr>
      <vt:lpstr>Release</vt:lpstr>
      <vt:lpstr>Continuous Delivery</vt:lpstr>
      <vt:lpstr>Release Management</vt:lpstr>
      <vt:lpstr>Infrastructure as Code </vt:lpstr>
      <vt:lpstr>Monitor + Learn</vt:lpstr>
      <vt:lpstr>Monitor + Learn</vt:lpstr>
      <vt:lpstr>Deployment slots</vt:lpstr>
      <vt:lpstr>Demo</vt:lpstr>
      <vt:lpstr>Enhancing mobile development</vt:lpstr>
      <vt:lpstr>CI + CD for a mobile world</vt:lpstr>
      <vt:lpstr>Xamarin Test Cloud</vt:lpstr>
      <vt:lpstr>HockeyApp Beta Distribution</vt:lpstr>
      <vt:lpstr>PowerPoint Presentation</vt:lpstr>
      <vt:lpstr>PowerPoint Presentation</vt:lpstr>
      <vt:lpstr>Summary</vt:lpstr>
      <vt:lpstr>PowerPoint Presentation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brand template</dc:title>
  <dc:subject>&lt;Speech title here&gt;</dc:subject>
  <dc:creator>Steven Follis</dc:creator>
  <cp:keywords/>
  <dc:description>Template: Maryfj_x000d_
Formatting: _x000d_
Audience Type:</dc:description>
  <cp:lastModifiedBy>Steven Follis</cp:lastModifiedBy>
  <cp:revision>32</cp:revision>
  <dcterms:created xsi:type="dcterms:W3CDTF">2016-10-04T22:06:48Z</dcterms:created>
  <dcterms:modified xsi:type="dcterms:W3CDTF">2016-11-17T10:08:43Z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/>
  </property>
  <property fmtid="{D5CDD505-2E9C-101B-9397-08002B2CF9AE}" pid="12" name="TaxCatchAll">
    <vt:lpwstr/>
  </property>
  <property fmtid="{D5CDD505-2E9C-101B-9397-08002B2CF9AE}" pid="13" name="TaxKeywordTaxHTField">
    <vt:lpwstr/>
  </property>
</Properties>
</file>