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sldIdLst>
    <p:sldId id="256" r:id="rId2"/>
    <p:sldId id="258" r:id="rId3"/>
    <p:sldId id="321" r:id="rId4"/>
    <p:sldId id="338" r:id="rId5"/>
    <p:sldId id="339" r:id="rId6"/>
    <p:sldId id="332" r:id="rId7"/>
    <p:sldId id="323" r:id="rId8"/>
    <p:sldId id="325" r:id="rId9"/>
    <p:sldId id="326" r:id="rId10"/>
    <p:sldId id="327" r:id="rId11"/>
    <p:sldId id="330" r:id="rId12"/>
    <p:sldId id="328" r:id="rId13"/>
    <p:sldId id="331" r:id="rId14"/>
    <p:sldId id="329" r:id="rId15"/>
    <p:sldId id="333" r:id="rId16"/>
    <p:sldId id="335" r:id="rId17"/>
    <p:sldId id="337" r:id="rId18"/>
    <p:sldId id="340" r:id="rId19"/>
    <p:sldId id="343" r:id="rId20"/>
    <p:sldId id="341" r:id="rId21"/>
    <p:sldId id="345" r:id="rId22"/>
    <p:sldId id="344" r:id="rId23"/>
    <p:sldId id="348" r:id="rId24"/>
    <p:sldId id="350" r:id="rId25"/>
    <p:sldId id="346" r:id="rId26"/>
    <p:sldId id="347" r:id="rId27"/>
    <p:sldId id="365" r:id="rId28"/>
    <p:sldId id="353" r:id="rId29"/>
    <p:sldId id="354" r:id="rId30"/>
    <p:sldId id="355" r:id="rId31"/>
    <p:sldId id="363" r:id="rId32"/>
    <p:sldId id="364" r:id="rId33"/>
    <p:sldId id="359" r:id="rId34"/>
    <p:sldId id="366" r:id="rId35"/>
    <p:sldId id="375" r:id="rId36"/>
    <p:sldId id="388" r:id="rId37"/>
    <p:sldId id="376" r:id="rId38"/>
    <p:sldId id="374" r:id="rId39"/>
    <p:sldId id="377" r:id="rId40"/>
    <p:sldId id="378" r:id="rId41"/>
    <p:sldId id="379" r:id="rId42"/>
    <p:sldId id="380" r:id="rId43"/>
    <p:sldId id="387" r:id="rId44"/>
    <p:sldId id="384" r:id="rId45"/>
    <p:sldId id="381" r:id="rId46"/>
    <p:sldId id="382" r:id="rId47"/>
    <p:sldId id="383" r:id="rId48"/>
    <p:sldId id="385" r:id="rId49"/>
    <p:sldId id="386" r:id="rId50"/>
    <p:sldId id="368" r:id="rId51"/>
    <p:sldId id="373" r:id="rId5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7AA1982-DB19-4DBB-B3E0-B7A92CF57555}">
          <p14:sldIdLst>
            <p14:sldId id="256"/>
            <p14:sldId id="258"/>
            <p14:sldId id="321"/>
            <p14:sldId id="338"/>
            <p14:sldId id="339"/>
            <p14:sldId id="332"/>
            <p14:sldId id="323"/>
            <p14:sldId id="325"/>
            <p14:sldId id="326"/>
            <p14:sldId id="327"/>
            <p14:sldId id="330"/>
            <p14:sldId id="328"/>
            <p14:sldId id="331"/>
            <p14:sldId id="329"/>
            <p14:sldId id="333"/>
            <p14:sldId id="335"/>
            <p14:sldId id="337"/>
            <p14:sldId id="340"/>
            <p14:sldId id="343"/>
            <p14:sldId id="341"/>
            <p14:sldId id="345"/>
            <p14:sldId id="344"/>
            <p14:sldId id="348"/>
            <p14:sldId id="350"/>
            <p14:sldId id="346"/>
            <p14:sldId id="347"/>
            <p14:sldId id="365"/>
            <p14:sldId id="353"/>
            <p14:sldId id="354"/>
            <p14:sldId id="355"/>
            <p14:sldId id="363"/>
            <p14:sldId id="364"/>
            <p14:sldId id="359"/>
            <p14:sldId id="366"/>
            <p14:sldId id="375"/>
            <p14:sldId id="388"/>
            <p14:sldId id="376"/>
            <p14:sldId id="374"/>
            <p14:sldId id="377"/>
            <p14:sldId id="378"/>
            <p14:sldId id="379"/>
            <p14:sldId id="380"/>
            <p14:sldId id="387"/>
            <p14:sldId id="384"/>
            <p14:sldId id="381"/>
            <p14:sldId id="382"/>
            <p14:sldId id="383"/>
            <p14:sldId id="385"/>
            <p14:sldId id="386"/>
            <p14:sldId id="368"/>
            <p14:sldId id="3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F42"/>
    <a:srgbClr val="0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5819" autoAdjust="0"/>
  </p:normalViewPr>
  <p:slideViewPr>
    <p:cSldViewPr snapToGrid="0">
      <p:cViewPr varScale="1">
        <p:scale>
          <a:sx n="110" d="100"/>
          <a:sy n="110" d="100"/>
        </p:scale>
        <p:origin x="7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1510B-6B2A-45A8-9179-74A88381F7A3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B0593-C382-4C36-B012-9674199FA8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8622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7121-3108-4CAB-BB48-A2BBECC5461C}" type="datetime1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C64-F9A2-45CF-A572-6D6BE1C7F1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190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F302459-B482-44CA-98D6-183B27484F35}" type="datetime1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62A5C64-F9A2-45CF-A572-6D6BE1C7F1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378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C77A3EA-B5FE-43B3-AA73-C1217ACB8B53}" type="datetime1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62A5C64-F9A2-45CF-A572-6D6BE1C7F1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303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altLang="zh-CN" dirty="0" smtClean="0"/>
              <a:t>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86B0F09-60B4-489D-850F-AF65E59D33E0}" type="datetime1">
              <a:rPr lang="zh-CN" altLang="en-US" smtClean="0"/>
              <a:pPr/>
              <a:t>2018/6/23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62A5C64-F9A2-45CF-A572-6D6BE1C7F1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567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A01D116-DBD5-4350-A281-7DFF7A70F8D3}" type="datetime1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62A5C64-F9A2-45CF-A572-6D6BE1C7F1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617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B8BC09C-FFF1-43B8-B79A-6C7BB564EA4C}" type="datetime1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62A5C64-F9A2-45CF-A572-6D6BE1C7F1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818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72D8C20-1288-41DD-BAAD-F798EA1317D4}" type="datetime1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62A5C64-F9A2-45CF-A572-6D6BE1C7F1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783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FE7B99E-831F-4C3B-B8A3-0F3B38BC3A3C}" type="datetime1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62A5C64-F9A2-45CF-A572-6D6BE1C7F1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53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A474-1602-45D9-A432-E5590EB80704}" type="datetime1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C64-F9A2-45CF-A572-6D6BE1C7F1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56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93C5479-EEB2-4638-8712-1CC4C18FF4B9}" type="datetime1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62A5C64-F9A2-45CF-A572-6D6BE1C7F1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654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22115D9-4387-4890-9A24-721AF22637F2}" type="datetime1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62A5C64-F9A2-45CF-A572-6D6BE1C7F1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6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DCB36-0B89-42F2-AE99-98A9255F55A8}" type="datetime1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A5C64-F9A2-45CF-A572-6D6BE1C7F1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00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github.com/bckenstler/CLR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github.com/bckenstle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IGBALLON/cifar-10-cnn" TargetMode="External"/><Relationship Id="rId2" Type="http://schemas.openxmlformats.org/officeDocument/2006/relationships/hyperlink" Target="https://github.com/BIGBALL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1806.01593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ics.uci.edu/ml/datasets/pamap2+physical+activity+monitoring" TargetMode="External"/><Relationship Id="rId2" Type="http://schemas.openxmlformats.org/officeDocument/2006/relationships/hyperlink" Target="https://github.com/zalandoresearch/fashion-mnis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acebook" TargetMode="External"/><Relationship Id="rId2" Type="http://schemas.openxmlformats.org/officeDocument/2006/relationships/hyperlink" Target="http://www.image-ne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facebook/fb.resnet.torch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hyperlink" Target="https://github.com/timgaripov/swa/issues/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Stochastic Gradient </a:t>
            </a:r>
            <a:r>
              <a:rPr lang="en-US" altLang="zh-C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Descent with</a:t>
            </a:r>
            <a:r>
              <a:rPr lang="en-US" altLang="zh-C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Hyperbolic-Tangent </a:t>
            </a:r>
            <a:r>
              <a:rPr lang="en-US" altLang="zh-C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</a:t>
            </a:r>
            <a:endParaRPr lang="zh-CN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Presenter: Wei Li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Advisor: I-Chen Wu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93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Background</a:t>
            </a:r>
            <a:r>
              <a:rPr lang="en-US" altLang="zh-CN" dirty="0"/>
              <a:t> &amp; </a:t>
            </a:r>
            <a:r>
              <a:rPr lang="en-US" altLang="zh-CN" dirty="0" smtClean="0"/>
              <a:t>Recap (</a:t>
            </a:r>
            <a:r>
              <a:rPr lang="en-US" altLang="zh-CN" dirty="0" smtClean="0"/>
              <a:t>cont.)</a:t>
            </a:r>
            <a:endParaRPr lang="en-US" altLang="zh-C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825625"/>
            <a:ext cx="11195652" cy="4351338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Step decay</a:t>
            </a:r>
          </a:p>
          <a:p>
            <a:pPr lvl="1"/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r>
              <a:rPr lang="en-US" altLang="zh-CN" dirty="0"/>
              <a:t>Exponential </a:t>
            </a:r>
            <a:r>
              <a:rPr lang="en-US" altLang="zh-CN" dirty="0" smtClean="0"/>
              <a:t>decay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Adaptive </a:t>
            </a:r>
            <a:r>
              <a:rPr lang="en-US" altLang="zh-CN" dirty="0"/>
              <a:t>Methods</a:t>
            </a:r>
          </a:p>
          <a:p>
            <a:pPr lvl="1"/>
            <a:r>
              <a:rPr lang="en-US" altLang="zh-CN" dirty="0" smtClean="0"/>
              <a:t>Adam , RMSProp , Adadelta, etc.</a:t>
            </a:r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C64-F9A2-45CF-A572-6D6BE1C7F1E9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691" y="2533076"/>
            <a:ext cx="6421668" cy="258682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067" y="2350439"/>
            <a:ext cx="3984756" cy="115733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445" y="4266651"/>
            <a:ext cx="2787983" cy="59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6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Background</a:t>
            </a:r>
            <a:r>
              <a:rPr lang="en-US" altLang="zh-CN" dirty="0"/>
              <a:t> &amp; </a:t>
            </a:r>
            <a:r>
              <a:rPr lang="en-US" altLang="zh-CN" dirty="0" smtClean="0"/>
              <a:t>Recap (</a:t>
            </a:r>
            <a:r>
              <a:rPr lang="en-US" altLang="zh-CN" dirty="0" smtClean="0"/>
              <a:t>cont.)</a:t>
            </a:r>
            <a:endParaRPr lang="en-US" altLang="zh-C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825625"/>
            <a:ext cx="11195652" cy="4351338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dirty="0"/>
              <a:t>Cyclical Learning </a:t>
            </a:r>
            <a:r>
              <a:rPr lang="en-US" dirty="0" smtClean="0"/>
              <a:t>Rates (</a:t>
            </a:r>
            <a:r>
              <a:rPr lang="en-US" dirty="0" err="1">
                <a:hlinkClick r:id="rId2"/>
              </a:rPr>
              <a:t>bckenstler</a:t>
            </a:r>
            <a:r>
              <a:rPr lang="en-US" dirty="0"/>
              <a:t>/</a:t>
            </a:r>
            <a:r>
              <a:rPr lang="en-US" b="1" dirty="0">
                <a:hlinkClick r:id="rId3"/>
              </a:rPr>
              <a:t>CLR</a:t>
            </a:r>
            <a:r>
              <a:rPr lang="en-US" dirty="0" smtClean="0"/>
              <a:t>)</a:t>
            </a:r>
            <a:endParaRPr lang="en-US" dirty="0"/>
          </a:p>
          <a:p>
            <a:pPr marL="0" lvl="1" indent="0">
              <a:spcBef>
                <a:spcPts val="1000"/>
              </a:spcBef>
              <a:buNone/>
            </a:pPr>
            <a:endParaRPr lang="en-US" dirty="0" smtClean="0"/>
          </a:p>
          <a:p>
            <a:pPr marL="228600" lvl="1">
              <a:spcBef>
                <a:spcPts val="1000"/>
              </a:spcBef>
            </a:pPr>
            <a:endParaRPr lang="en-US" altLang="zh-CN" dirty="0"/>
          </a:p>
          <a:p>
            <a:pPr marL="457200" lvl="2" indent="0">
              <a:spcBef>
                <a:spcPts val="1000"/>
              </a:spcBef>
              <a:buNone/>
            </a:pP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marL="457200" lvl="1" indent="0">
              <a:buNone/>
            </a:pPr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C64-F9A2-45CF-A572-6D6BE1C7F1E9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1028" name="Picture 4" descr="Alt tex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05" y="2380638"/>
            <a:ext cx="3509933" cy="148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lt tex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361" y="2376677"/>
            <a:ext cx="3519278" cy="149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lt tex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562" y="2378333"/>
            <a:ext cx="3519278" cy="149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lt tex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663" y="3935447"/>
            <a:ext cx="382905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lt tex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39" y="3935447"/>
            <a:ext cx="382905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lt tex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790" y="3935447"/>
            <a:ext cx="382905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69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Background</a:t>
            </a:r>
            <a:r>
              <a:rPr lang="en-US" altLang="zh-CN" dirty="0"/>
              <a:t> &amp; </a:t>
            </a:r>
            <a:r>
              <a:rPr lang="en-US" altLang="zh-CN" dirty="0" smtClean="0"/>
              <a:t>Recap (</a:t>
            </a:r>
            <a:r>
              <a:rPr lang="en-US" altLang="zh-CN" dirty="0" smtClean="0"/>
              <a:t>cont.)</a:t>
            </a:r>
            <a:endParaRPr lang="en-US" altLang="zh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8" y="1825625"/>
                <a:ext cx="11195652" cy="4351338"/>
              </a:xfrm>
            </p:spPr>
            <p:txBody>
              <a:bodyPr>
                <a:normAutofit/>
              </a:bodyPr>
              <a:lstStyle/>
              <a:p>
                <a:pPr marL="228600" lvl="1">
                  <a:spcBef>
                    <a:spcPts val="1000"/>
                  </a:spcBef>
                </a:pPr>
                <a:r>
                  <a:rPr lang="en-US" altLang="zh-CN" dirty="0" smtClean="0"/>
                  <a:t>SGDR (</a:t>
                </a:r>
                <a:r>
                  <a:rPr lang="en-US" altLang="zh-CN" dirty="0" smtClean="0"/>
                  <a:t>cosine)</a:t>
                </a:r>
              </a:p>
              <a:p>
                <a:pPr marL="228600" lvl="1">
                  <a:spcBef>
                    <a:spcPts val="1000"/>
                  </a:spcBef>
                </a:pPr>
                <a:endParaRPr lang="en-US" altLang="zh-CN" dirty="0"/>
              </a:p>
              <a:p>
                <a:pPr marL="457200" lvl="2" indent="0">
                  <a:spcBef>
                    <a:spcPts val="1000"/>
                  </a:spcBef>
                  <a:buNone/>
                </a:pPr>
                <a:endParaRPr lang="en-US" altLang="zh-CN" dirty="0"/>
              </a:p>
              <a:p>
                <a:pPr marL="685800" lvl="2">
                  <a:spcBef>
                    <a:spcPts val="1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𝑙𝑟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𝑙𝑟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ax</m:t>
                        </m:r>
                      </m:sub>
                    </m:sSub>
                  </m:oMath>
                </a14:m>
                <a:r>
                  <a:rPr lang="en-US" dirty="0"/>
                  <a:t> are the minimum and maximum learning rate respectively</a:t>
                </a:r>
                <a:endParaRPr lang="en-US" altLang="zh-CN" dirty="0" smtClean="0"/>
              </a:p>
              <a:p>
                <a:pPr marL="685800" lvl="2"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the total number of training </a:t>
                </a:r>
                <a:r>
                  <a:rPr lang="en-US" dirty="0" smtClean="0"/>
                  <a:t>epochs(</a:t>
                </a:r>
                <a:r>
                  <a:rPr lang="en-US" dirty="0"/>
                  <a:t>or iterations</a:t>
                </a:r>
                <a:r>
                  <a:rPr lang="en-US" dirty="0" smtClean="0"/>
                  <a:t>), </a:t>
                </a:r>
              </a:p>
              <a:p>
                <a:pPr marL="685800" lvl="2"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the index of the current </a:t>
                </a:r>
                <a:r>
                  <a:rPr lang="en-US" dirty="0" smtClean="0"/>
                  <a:t>epoch(</a:t>
                </a:r>
                <a:r>
                  <a:rPr lang="en-US" dirty="0"/>
                  <a:t>or iteration</a:t>
                </a:r>
                <a:r>
                  <a:rPr lang="en-US" dirty="0" smtClean="0"/>
                  <a:t>).</a:t>
                </a:r>
                <a:r>
                  <a:rPr lang="en-US" altLang="zh-CN" dirty="0" smtClean="0"/>
                  <a:t/>
                </a:r>
                <a:br>
                  <a:rPr lang="en-US" altLang="zh-CN" dirty="0" smtClean="0"/>
                </a:br>
                <a:endParaRPr lang="en-US" altLang="zh-CN" dirty="0" smtClean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marL="457200" lvl="1" indent="0">
                  <a:buNone/>
                </a:pPr>
                <a:endParaRPr lang="en-US" altLang="zh-CN" dirty="0" smtClean="0"/>
              </a:p>
              <a:p>
                <a:pPr lvl="1"/>
                <a:endParaRPr lang="en-US" altLang="zh-CN" dirty="0" smtClean="0"/>
              </a:p>
              <a:p>
                <a:endParaRPr lang="en-US" altLang="zh-CN" dirty="0" smtClean="0"/>
              </a:p>
              <a:p>
                <a:pPr lvl="1"/>
                <a:endParaRPr lang="en-US" altLang="zh-CN" dirty="0" smtClean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8" y="1825625"/>
                <a:ext cx="11195652" cy="4351338"/>
              </a:xfrm>
              <a:blipFill>
                <a:blip r:embed="rId2"/>
                <a:stretch>
                  <a:fillRect l="-70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C64-F9A2-45CF-A572-6D6BE1C7F1E9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269" y="2283667"/>
            <a:ext cx="6322256" cy="82261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512" y="4277646"/>
            <a:ext cx="5011036" cy="224942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5"/>
          <a:srcRect t="5001"/>
          <a:stretch/>
        </p:blipFill>
        <p:spPr>
          <a:xfrm>
            <a:off x="6042894" y="4270074"/>
            <a:ext cx="4852988" cy="209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4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Background</a:t>
            </a:r>
            <a:r>
              <a:rPr lang="en-US" altLang="zh-CN" dirty="0"/>
              <a:t> &amp; </a:t>
            </a:r>
            <a:r>
              <a:rPr lang="en-US" altLang="zh-CN" dirty="0" smtClean="0"/>
              <a:t>Recap (</a:t>
            </a:r>
            <a:r>
              <a:rPr lang="en-US" altLang="zh-CN" dirty="0" smtClean="0"/>
              <a:t>cont.)</a:t>
            </a:r>
            <a:endParaRPr lang="en-US" altLang="zh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8" y="1825625"/>
                <a:ext cx="11195652" cy="4351338"/>
              </a:xfrm>
            </p:spPr>
            <p:txBody>
              <a:bodyPr>
                <a:normAutofit/>
              </a:bodyPr>
              <a:lstStyle/>
              <a:p>
                <a:pPr marL="228600" lvl="1">
                  <a:spcBef>
                    <a:spcPts val="1000"/>
                  </a:spcBef>
                </a:pPr>
                <a:r>
                  <a:rPr lang="en-US" altLang="zh-CN" dirty="0" smtClean="0"/>
                  <a:t>ES-Learning (</a:t>
                </a:r>
                <a:r>
                  <a:rPr lang="en-US" altLang="zh-CN" dirty="0" smtClean="0"/>
                  <a:t>Exponential decay sine wave learning rate)</a:t>
                </a:r>
              </a:p>
              <a:p>
                <a:pPr marL="457200" lvl="2" indent="0">
                  <a:spcBef>
                    <a:spcPts val="1000"/>
                  </a:spcBef>
                  <a:buNone/>
                </a:pPr>
                <a:endParaRPr lang="en-US" altLang="zh-CN" dirty="0"/>
              </a:p>
              <a:p>
                <a:pPr lvl="1"/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represents iteration number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denotes base learning rate. 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represents total iterations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the number of batches per epoch. 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control the decay and oscillation nature of the learning rate respectively</a:t>
                </a:r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marL="457200" lvl="1" indent="0">
                  <a:buNone/>
                </a:pPr>
                <a:endParaRPr lang="en-US" altLang="zh-CN" dirty="0" smtClean="0"/>
              </a:p>
              <a:p>
                <a:pPr lvl="1"/>
                <a:endParaRPr lang="en-US" altLang="zh-CN" dirty="0" smtClean="0"/>
              </a:p>
              <a:p>
                <a:endParaRPr lang="en-US" altLang="zh-CN" dirty="0" smtClean="0"/>
              </a:p>
              <a:p>
                <a:pPr lvl="1"/>
                <a:endParaRPr lang="en-US" altLang="zh-CN" dirty="0" smtClean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8" y="1825625"/>
                <a:ext cx="11195652" cy="4351338"/>
              </a:xfrm>
              <a:blipFill>
                <a:blip r:embed="rId2"/>
                <a:stretch>
                  <a:fillRect l="-70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C64-F9A2-45CF-A572-6D6BE1C7F1E9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530" y="2198374"/>
            <a:ext cx="6123319" cy="85194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536" y="4212471"/>
            <a:ext cx="4743811" cy="243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4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Hyperbolic-Tangent </a:t>
            </a:r>
            <a:r>
              <a:rPr lang="en-US" b="1" dirty="0" smtClean="0"/>
              <a:t>Decay</a:t>
            </a:r>
            <a:endParaRPr lang="en-US" b="1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decay</a:t>
            </a:r>
          </a:p>
          <a:p>
            <a:r>
              <a:rPr lang="en-US" dirty="0"/>
              <a:t>Exponential </a:t>
            </a:r>
            <a:r>
              <a:rPr lang="en-US" dirty="0" smtClean="0"/>
              <a:t>decay</a:t>
            </a:r>
          </a:p>
          <a:p>
            <a:r>
              <a:rPr lang="en-US" dirty="0"/>
              <a:t>Hyperbolic-Tangent Decay (HTD)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C64-F9A2-45CF-A572-6D6BE1C7F1E9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92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Hyperbolic-Tangent Decay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decay</a:t>
            </a:r>
          </a:p>
          <a:p>
            <a:pPr lvl="1"/>
            <a:r>
              <a:rPr lang="en-US" dirty="0" smtClean="0"/>
              <a:t>ResNet-32 on </a:t>
            </a:r>
            <a:r>
              <a:rPr lang="en-US" dirty="0"/>
              <a:t>CIFAR-10 </a:t>
            </a:r>
            <a:endParaRPr lang="en-US" dirty="0" smtClean="0"/>
          </a:p>
          <a:p>
            <a:pPr lvl="1"/>
            <a:r>
              <a:rPr lang="en-US" dirty="0"/>
              <a:t>L</a:t>
            </a:r>
            <a:r>
              <a:rPr lang="en-US" dirty="0" smtClean="0"/>
              <a:t>earning rate </a:t>
            </a:r>
            <a:r>
              <a:rPr lang="en-US" altLang="zh-CN" dirty="0" smtClean="0"/>
              <a:t>setting</a:t>
            </a:r>
            <a:endParaRPr lang="en-US" dirty="0" smtClean="0"/>
          </a:p>
          <a:p>
            <a:pPr lvl="2"/>
            <a:r>
              <a:rPr lang="en-US" dirty="0" smtClean="0"/>
              <a:t>0.1 </a:t>
            </a:r>
            <a:r>
              <a:rPr lang="en-US" dirty="0"/>
              <a:t>for the first S1 </a:t>
            </a:r>
            <a:r>
              <a:rPr lang="en-US" dirty="0" smtClean="0"/>
              <a:t>epochs</a:t>
            </a:r>
          </a:p>
          <a:p>
            <a:pPr lvl="2"/>
            <a:r>
              <a:rPr lang="en-US" dirty="0" smtClean="0"/>
              <a:t>0.01 </a:t>
            </a:r>
            <a:r>
              <a:rPr lang="en-US" dirty="0"/>
              <a:t>for the next S2 epochs. </a:t>
            </a:r>
            <a:endParaRPr lang="en-US" dirty="0" smtClean="0"/>
          </a:p>
          <a:p>
            <a:pPr lvl="2"/>
            <a:r>
              <a:rPr lang="en-US" dirty="0" smtClean="0"/>
              <a:t>S1 </a:t>
            </a:r>
            <a:r>
              <a:rPr lang="en-US" dirty="0"/>
              <a:t>+ S2 = </a:t>
            </a:r>
            <a:r>
              <a:rPr lang="en-US" dirty="0" smtClean="0"/>
              <a:t>200</a:t>
            </a:r>
          </a:p>
          <a:p>
            <a:pPr lvl="2"/>
            <a:r>
              <a:rPr lang="en-US" dirty="0"/>
              <a:t>Averaged </a:t>
            </a:r>
            <a:r>
              <a:rPr lang="en-US" dirty="0" smtClean="0"/>
              <a:t>error </a:t>
            </a:r>
            <a:r>
              <a:rPr lang="en-US" dirty="0"/>
              <a:t>rates of 4 runs.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is important for a scheduler to choose the ratio flexibly for training</a:t>
            </a:r>
            <a:r>
              <a:rPr lang="en-US" dirty="0" smtClean="0"/>
              <a:t>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C64-F9A2-45CF-A572-6D6BE1C7F1E9}" type="slidenum">
              <a:rPr lang="zh-CN" altLang="en-US" smtClean="0"/>
              <a:pPr/>
              <a:t>15</a:t>
            </a:fld>
            <a:endParaRPr lang="zh-CN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225" y="2013830"/>
            <a:ext cx="2376067" cy="258649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4242" t="2754"/>
          <a:stretch/>
        </p:blipFill>
        <p:spPr>
          <a:xfrm>
            <a:off x="7587292" y="2148767"/>
            <a:ext cx="4438650" cy="266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9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Hyperbolic-Tangent </a:t>
            </a:r>
            <a:r>
              <a:rPr lang="en-US" dirty="0" smtClean="0"/>
              <a:t>Decay (</a:t>
            </a:r>
            <a:r>
              <a:rPr lang="en-US" dirty="0" smtClean="0"/>
              <a:t>cont.)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Exponential decay</a:t>
                </a:r>
              </a:p>
              <a:p>
                <a:pPr lvl="1"/>
                <a:r>
                  <a:rPr lang="en-US" dirty="0"/>
                  <a:t>ResNet-32 on CIFAR-10 </a:t>
                </a:r>
              </a:p>
              <a:p>
                <a:pPr lvl="1"/>
                <a:r>
                  <a:rPr lang="en-US" dirty="0"/>
                  <a:t>Learning rate </a:t>
                </a:r>
                <a:r>
                  <a:rPr lang="en-US" altLang="zh-CN" dirty="0"/>
                  <a:t>setting</a:t>
                </a:r>
                <a:endParaRPr lang="en-US" dirty="0"/>
              </a:p>
              <a:p>
                <a:pPr lvl="2"/>
                <a:r>
                  <a:rPr lang="en-US" dirty="0" smtClean="0"/>
                  <a:t>Step decay:</a:t>
                </a:r>
              </a:p>
              <a:p>
                <a:pPr lvl="3"/>
                <a:r>
                  <a:rPr lang="en-US" dirty="0"/>
                  <a:t>dropped by a factor of 0.1 at 81 and 122 epochs</a:t>
                </a:r>
              </a:p>
              <a:p>
                <a:pPr lvl="2"/>
                <a:r>
                  <a:rPr lang="en-US" dirty="0"/>
                  <a:t>E</a:t>
                </a:r>
                <a:r>
                  <a:rPr lang="en-US" dirty="0" smtClean="0"/>
                  <a:t>xponential decay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0.98</a:t>
                </a:r>
              </a:p>
              <a:p>
                <a:pPr lvl="2"/>
                <a:r>
                  <a:rPr lang="en-US" dirty="0" smtClean="0"/>
                  <a:t>Two-stage </a:t>
                </a:r>
                <a:r>
                  <a:rPr lang="en-US" dirty="0"/>
                  <a:t>exponential </a:t>
                </a:r>
                <a:r>
                  <a:rPr lang="en-US" dirty="0" smtClean="0"/>
                  <a:t>decay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 is 0.995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:r>
                  <a:rPr lang="en-US" dirty="0" smtClean="0"/>
                  <a:t>0.96	</a:t>
                </a:r>
              </a:p>
              <a:p>
                <a:pPr lvl="1"/>
                <a:r>
                  <a:rPr lang="en-US" dirty="0" smtClean="0"/>
                  <a:t>E</a:t>
                </a:r>
                <a:r>
                  <a:rPr lang="en-US" altLang="zh-CN" dirty="0" smtClean="0"/>
                  <a:t>rror </a:t>
                </a:r>
                <a:r>
                  <a:rPr lang="en-US" altLang="zh-CN" dirty="0" smtClean="0"/>
                  <a:t>rates (</a:t>
                </a:r>
                <a:r>
                  <a:rPr lang="en-US" dirty="0" smtClean="0"/>
                  <a:t>averaged of 5 runs</a:t>
                </a:r>
                <a:r>
                  <a:rPr lang="en-US" altLang="zh-CN" dirty="0" smtClean="0"/>
                  <a:t>)</a:t>
                </a:r>
              </a:p>
              <a:p>
                <a:pPr lvl="2"/>
                <a:r>
                  <a:rPr lang="en-US" dirty="0" smtClean="0"/>
                  <a:t>Exponential </a:t>
                </a:r>
                <a:r>
                  <a:rPr lang="en-US" dirty="0" smtClean="0"/>
                  <a:t>decay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7.51%)</a:t>
                </a:r>
                <a:r>
                  <a:rPr lang="en-US" dirty="0" smtClean="0"/>
                  <a:t> </a:t>
                </a:r>
                <a:r>
                  <a:rPr lang="en-US" dirty="0"/>
                  <a:t>&gt; S</a:t>
                </a:r>
                <a:r>
                  <a:rPr lang="en-US" dirty="0" smtClean="0"/>
                  <a:t>tep </a:t>
                </a:r>
                <a:r>
                  <a:rPr lang="en-US" dirty="0" smtClean="0"/>
                  <a:t>decay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7.18%)</a:t>
                </a:r>
                <a:r>
                  <a:rPr lang="en-US" dirty="0" smtClean="0"/>
                  <a:t> </a:t>
                </a:r>
                <a:r>
                  <a:rPr lang="en-US" dirty="0"/>
                  <a:t>&gt;  </a:t>
                </a:r>
                <a:r>
                  <a:rPr lang="en-US" dirty="0" smtClean="0"/>
                  <a:t>Two-stage </a:t>
                </a:r>
                <a:r>
                  <a:rPr lang="en-US" dirty="0"/>
                  <a:t>exponential </a:t>
                </a:r>
                <a:r>
                  <a:rPr lang="en-US" dirty="0" smtClean="0"/>
                  <a:t>decay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7.16%)</a:t>
                </a:r>
              </a:p>
              <a:p>
                <a:pPr lvl="2"/>
                <a:r>
                  <a:rPr lang="en-US" dirty="0" smtClean="0"/>
                  <a:t>The performance of </a:t>
                </a:r>
                <a:r>
                  <a:rPr lang="en-US" b="1" dirty="0">
                    <a:solidFill>
                      <a:srgbClr val="FF0000"/>
                    </a:solidFill>
                  </a:rPr>
                  <a:t>two-stage exponential </a:t>
                </a:r>
                <a:r>
                  <a:rPr lang="en-US" dirty="0" smtClean="0"/>
                  <a:t>decay</a:t>
                </a:r>
                <a:r>
                  <a:rPr lang="en-US" dirty="0"/>
                  <a:t> </a:t>
                </a:r>
                <a:r>
                  <a:rPr lang="en-US" dirty="0" smtClean="0"/>
                  <a:t>is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best</a:t>
                </a:r>
              </a:p>
              <a:p>
                <a:pPr lvl="1"/>
                <a:r>
                  <a:rPr lang="en-US" dirty="0" smtClean="0"/>
                  <a:t>This </a:t>
                </a:r>
                <a:r>
                  <a:rPr lang="en-US" dirty="0"/>
                  <a:t>result implies that the initial decay speed should not be too high.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C64-F9A2-45CF-A572-6D6BE1C7F1E9}" type="slidenum">
              <a:rPr lang="zh-CN" altLang="en-US" smtClean="0"/>
              <a:pPr/>
              <a:t>16</a:t>
            </a:fld>
            <a:endParaRPr lang="zh-CN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726" y="2146300"/>
            <a:ext cx="4743450" cy="257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8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Hyperbolic-Tangent </a:t>
            </a:r>
            <a:r>
              <a:rPr lang="en-US" dirty="0" smtClean="0"/>
              <a:t>Decay (</a:t>
            </a:r>
            <a:r>
              <a:rPr lang="en-US" dirty="0" smtClean="0"/>
              <a:t>cont.)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/>
              <a:t>the empirical results in the previous </a:t>
            </a:r>
            <a:r>
              <a:rPr lang="en-US" dirty="0" smtClean="0"/>
              <a:t>subsections</a:t>
            </a:r>
          </a:p>
          <a:p>
            <a:r>
              <a:rPr lang="en-US" altLang="zh-CN" dirty="0" smtClean="0"/>
              <a:t>Can we find a function:</a:t>
            </a:r>
          </a:p>
          <a:p>
            <a:pPr lvl="1"/>
            <a:r>
              <a:rPr lang="en-US" dirty="0"/>
              <a:t>exponential </a:t>
            </a:r>
            <a:r>
              <a:rPr lang="en-US" dirty="0" smtClean="0"/>
              <a:t>decay like</a:t>
            </a:r>
          </a:p>
          <a:p>
            <a:pPr lvl="1"/>
            <a:r>
              <a:rPr lang="en-US" dirty="0" smtClean="0"/>
              <a:t>change training epochs radio </a:t>
            </a:r>
            <a:r>
              <a:rPr lang="en-US" dirty="0"/>
              <a:t>flexibly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altLang="zh-CN" dirty="0" smtClean="0"/>
              <a:t>Our work: </a:t>
            </a:r>
            <a:endParaRPr lang="en-US" dirty="0" smtClean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Hyperbolic-Tangent </a:t>
            </a:r>
            <a:r>
              <a:rPr lang="en-US" b="1" dirty="0" smtClean="0">
                <a:solidFill>
                  <a:srgbClr val="FF0000"/>
                </a:solidFill>
              </a:rPr>
              <a:t>Decay (</a:t>
            </a:r>
            <a:r>
              <a:rPr lang="en-US" b="1" dirty="0" smtClean="0">
                <a:solidFill>
                  <a:srgbClr val="FF0000"/>
                </a:solidFill>
              </a:rPr>
              <a:t>called </a:t>
            </a:r>
            <a:r>
              <a:rPr lang="en-US" b="1" i="1" dirty="0" smtClean="0">
                <a:solidFill>
                  <a:srgbClr val="FF0000"/>
                </a:solidFill>
              </a:rPr>
              <a:t>HTD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C64-F9A2-45CF-A572-6D6BE1C7F1E9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961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Hyperbolic-Tangent </a:t>
            </a:r>
            <a:r>
              <a:rPr lang="en-US" dirty="0" smtClean="0"/>
              <a:t>Decay (</a:t>
            </a:r>
            <a:r>
              <a:rPr lang="en-US" dirty="0"/>
              <a:t>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tanh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𝐭𝐚𝐧𝐡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C64-F9A2-45CF-A572-6D6BE1C7F1E9}" type="slidenum">
              <a:rPr lang="zh-CN" altLang="en-US" smtClean="0"/>
              <a:pPr/>
              <a:t>18</a:t>
            </a:fld>
            <a:endParaRPr lang="zh-CN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6267" b="9746"/>
          <a:stretch/>
        </p:blipFill>
        <p:spPr>
          <a:xfrm>
            <a:off x="3376810" y="1519238"/>
            <a:ext cx="5496184" cy="237953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635" y="4099859"/>
            <a:ext cx="5372359" cy="229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4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Hyperbolic-Tangent </a:t>
            </a:r>
            <a:r>
              <a:rPr lang="en-US" dirty="0" smtClean="0"/>
              <a:t>Decay (</a:t>
            </a:r>
            <a:r>
              <a:rPr lang="en-US" dirty="0"/>
              <a:t>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tanh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 smtClean="0"/>
                  <a:t>L &amp; </a:t>
                </a:r>
                <a:r>
                  <a:rPr lang="en-US" b="1" dirty="0"/>
                  <a:t>U </a:t>
                </a:r>
                <a:r>
                  <a:rPr lang="en-US" dirty="0" smtClean="0"/>
                  <a:t>: indicates </a:t>
                </a:r>
                <a:r>
                  <a:rPr lang="en-US" dirty="0"/>
                  <a:t>the lower and upper bounds of the interval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C64-F9A2-45CF-A572-6D6BE1C7F1E9}" type="slidenum">
              <a:rPr lang="zh-CN" altLang="en-US" smtClean="0"/>
              <a:pPr/>
              <a:t>19</a:t>
            </a:fld>
            <a:endParaRPr lang="zh-CN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996" y="1452104"/>
            <a:ext cx="3962530" cy="169237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721" y="3864401"/>
            <a:ext cx="6839080" cy="285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0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Reference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CGI </a:t>
            </a:r>
            <a:r>
              <a:rPr lang="en-US" altLang="zh-CN" dirty="0" smtClean="0"/>
              <a:t>Samba</a:t>
            </a:r>
            <a:endParaRPr lang="en-US" altLang="zh-CN" dirty="0"/>
          </a:p>
          <a:p>
            <a:pPr lvl="1"/>
            <a:r>
              <a:rPr lang="en-US" altLang="zh-CN" dirty="0" smtClean="0"/>
              <a:t>Convolutional </a:t>
            </a:r>
            <a:r>
              <a:rPr lang="en-US" altLang="zh-CN" dirty="0"/>
              <a:t>Neural Network </a:t>
            </a:r>
            <a:r>
              <a:rPr lang="en-US" altLang="zh-CN" dirty="0" smtClean="0"/>
              <a:t>Architectures (</a:t>
            </a:r>
            <a:r>
              <a:rPr lang="en-US" altLang="zh-CN" dirty="0"/>
              <a:t>Wei </a:t>
            </a:r>
            <a:r>
              <a:rPr lang="en-US" altLang="zh-CN" dirty="0" smtClean="0"/>
              <a:t>Li 20170908)</a:t>
            </a:r>
          </a:p>
          <a:p>
            <a:pPr lvl="2"/>
            <a:r>
              <a:rPr lang="en-US" u="sng" dirty="0" smtClean="0">
                <a:hlinkClick r:id="rId2"/>
              </a:rPr>
              <a:t>BIGBALLON</a:t>
            </a:r>
            <a:r>
              <a:rPr lang="en-US" dirty="0" smtClean="0"/>
              <a:t>/</a:t>
            </a:r>
            <a:r>
              <a:rPr lang="en-US" b="1" dirty="0" smtClean="0">
                <a:hlinkClick r:id="rId3"/>
              </a:rPr>
              <a:t>cifar-10-cnn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Optimization (</a:t>
            </a:r>
            <a:r>
              <a:rPr lang="en-US" altLang="zh-CN" dirty="0"/>
              <a:t>Bo Yang </a:t>
            </a:r>
            <a:r>
              <a:rPr lang="en-US" altLang="zh-CN" dirty="0" smtClean="0"/>
              <a:t>20180209)</a:t>
            </a:r>
            <a:endParaRPr lang="en-US" altLang="zh-CN" dirty="0"/>
          </a:p>
          <a:p>
            <a:pPr lvl="1"/>
            <a:r>
              <a:rPr lang="en-US" altLang="zh-CN" dirty="0" smtClean="0"/>
              <a:t>SGD </a:t>
            </a:r>
            <a:r>
              <a:rPr lang="en-US" altLang="zh-CN" dirty="0"/>
              <a:t>or </a:t>
            </a:r>
            <a:r>
              <a:rPr lang="en-US" altLang="zh-CN" dirty="0" smtClean="0"/>
              <a:t>ADAM (</a:t>
            </a:r>
            <a:r>
              <a:rPr lang="en-US" altLang="zh-CN" dirty="0" smtClean="0"/>
              <a:t>Wei Li 20180309)</a:t>
            </a:r>
          </a:p>
          <a:p>
            <a:pPr lvl="1"/>
            <a:r>
              <a:rPr lang="en-US" altLang="zh-CN" dirty="0" smtClean="0"/>
              <a:t>Stochastic </a:t>
            </a:r>
            <a:r>
              <a:rPr lang="en-US" altLang="zh-CN" dirty="0"/>
              <a:t>Gradient Descent with Warm </a:t>
            </a:r>
            <a:r>
              <a:rPr lang="en-US" altLang="zh-CN" dirty="0" smtClean="0"/>
              <a:t>Restarts (</a:t>
            </a:r>
            <a:r>
              <a:rPr lang="en-US" altLang="zh-CN" dirty="0"/>
              <a:t>Bo Yang 20180330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HTD (Bo </a:t>
            </a:r>
            <a:r>
              <a:rPr lang="en-US" altLang="zh-CN" dirty="0" smtClean="0"/>
              <a:t>Yang)</a:t>
            </a:r>
          </a:p>
          <a:p>
            <a:pPr lvl="2"/>
            <a:r>
              <a:rPr lang="en-US" altLang="zh-CN" dirty="0" smtClean="0"/>
              <a:t>More </a:t>
            </a:r>
            <a:r>
              <a:rPr lang="en-US" altLang="zh-CN" dirty="0"/>
              <a:t>experiments </a:t>
            </a:r>
          </a:p>
          <a:p>
            <a:pPr lvl="2"/>
            <a:r>
              <a:rPr lang="en-US" altLang="zh-CN" dirty="0" smtClean="0"/>
              <a:t>More reference paper</a:t>
            </a:r>
          </a:p>
          <a:p>
            <a:r>
              <a:rPr lang="en-US" altLang="zh-CN" dirty="0" smtClean="0"/>
              <a:t>Paper’s </a:t>
            </a:r>
            <a:r>
              <a:rPr lang="en-US" altLang="zh-CN" dirty="0" err="1" smtClean="0"/>
              <a:t>arXiv</a:t>
            </a:r>
            <a:r>
              <a:rPr lang="en-US" altLang="zh-CN" dirty="0" smtClean="0"/>
              <a:t>: </a:t>
            </a:r>
            <a:r>
              <a:rPr lang="en-US" altLang="zh-CN" dirty="0" smtClean="0">
                <a:hlinkClick r:id="rId4"/>
              </a:rPr>
              <a:t>1806.01593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C64-F9A2-45CF-A572-6D6BE1C7F1E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213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Hyperbolic-Tangent </a:t>
            </a:r>
            <a:r>
              <a:rPr lang="en-US" dirty="0" smtClean="0"/>
              <a:t>Decay (</a:t>
            </a:r>
            <a:r>
              <a:rPr lang="en-US" dirty="0"/>
              <a:t>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1565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Formula of HTD: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𝒍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𝐦𝐚𝐱</m:t>
                        </m:r>
                      </m:sub>
                    </m:sSub>
                  </m:oMath>
                </a14:m>
                <a:r>
                  <a:rPr lang="en-US" dirty="0"/>
                  <a:t> and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𝒍</m:t>
                    </m:r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𝐦𝐢𝐧</m:t>
                        </m:r>
                      </m:sub>
                    </m:sSub>
                  </m:oMath>
                </a14:m>
                <a:r>
                  <a:rPr lang="en-US" dirty="0" smtClean="0"/>
                  <a:t> are </a:t>
                </a:r>
                <a:r>
                  <a:rPr lang="en-US" dirty="0"/>
                  <a:t>the maximum and minimum learning rates </a:t>
                </a:r>
                <a:r>
                  <a:rPr lang="en-US" dirty="0" smtClean="0"/>
                  <a:t>respectively</a:t>
                </a: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the total number of epochs (or iterations</a:t>
                </a:r>
                <a:r>
                  <a:rPr lang="en-US" dirty="0" smtClean="0"/>
                  <a:t>)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index of epoch (or iteration</a:t>
                </a:r>
                <a:r>
                  <a:rPr lang="en-US" dirty="0" smtClean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dirty="0"/>
                  <a:t> indicates the lower and upper bounds of the interval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dirty="0"/>
                  <a:t>for the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tanh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15650" cy="4351338"/>
              </a:xfrm>
              <a:blipFill>
                <a:blip r:embed="rId2"/>
                <a:stretch>
                  <a:fillRect l="-894" t="-3081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C64-F9A2-45CF-A572-6D6BE1C7F1E9}" type="slidenum">
              <a:rPr lang="zh-CN" altLang="en-US" smtClean="0"/>
              <a:pPr/>
              <a:t>20</a:t>
            </a:fld>
            <a:endParaRPr lang="zh-CN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t="9705" b="7248"/>
          <a:stretch/>
        </p:blipFill>
        <p:spPr>
          <a:xfrm>
            <a:off x="1408363" y="2183606"/>
            <a:ext cx="9028571" cy="177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4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Hyperbolic-Tangent </a:t>
            </a:r>
            <a:r>
              <a:rPr lang="en-US" dirty="0" smtClean="0"/>
              <a:t>Decay (</a:t>
            </a:r>
            <a:r>
              <a:rPr lang="en-US" dirty="0"/>
              <a:t>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𝑯𝑻𝑫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sSub>
                      <m:sSub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𝐦𝐚𝐱</m:t>
                        </m:r>
                      </m:sub>
                    </m:sSub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sSub>
                      <m:sSub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altLang="zh-C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denote the scheduler </a:t>
                </a:r>
                <a:endParaRPr lang="en-US" dirty="0" smtClean="0"/>
              </a:p>
              <a:p>
                <a:r>
                  <a:rPr lang="en-US" dirty="0" smtClean="0"/>
                  <a:t>For </a:t>
                </a:r>
                <a:r>
                  <a:rPr lang="en-US" dirty="0"/>
                  <a:t>simplicity, let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𝑯𝑻𝑫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denote the scheduler. </a:t>
                </a: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𝒍</m:t>
                    </m:r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𝒍</m:t>
                    </m:r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𝐦𝐚𝐱</m:t>
                        </m:r>
                      </m:sub>
                    </m:sSub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/>
                      <m:t>initial</m:t>
                    </m:r>
                  </m:oMath>
                </a14:m>
                <a:r>
                  <a:rPr lang="en-US" b="1" dirty="0" smtClean="0"/>
                  <a:t> learning rate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C64-F9A2-45CF-A572-6D6BE1C7F1E9}" type="slidenum">
              <a:rPr lang="zh-CN" altLang="en-US" smtClean="0"/>
              <a:pPr/>
              <a:t>21</a:t>
            </a:fld>
            <a:endParaRPr lang="zh-CN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6509" b="14322"/>
          <a:stretch/>
        </p:blipFill>
        <p:spPr>
          <a:xfrm>
            <a:off x="1304925" y="3277793"/>
            <a:ext cx="8677275" cy="358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6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Hyperbolic-Tangent </a:t>
            </a:r>
            <a:r>
              <a:rPr lang="en-US" dirty="0" smtClean="0"/>
              <a:t>Decay (</a:t>
            </a:r>
            <a:r>
              <a:rPr lang="en-US" dirty="0"/>
              <a:t>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Importance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and their </a:t>
                </a:r>
                <a:r>
                  <a:rPr lang="en-US" b="1" dirty="0" smtClean="0"/>
                  <a:t>ratio</a:t>
                </a:r>
              </a:p>
              <a:p>
                <a:pPr lvl="1"/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𝑯𝑻𝑫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the </a:t>
                </a:r>
                <a:r>
                  <a:rPr lang="en-US" dirty="0" err="1"/>
                  <a:t>hyperparameters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affects the final learning </a:t>
                </a:r>
                <a:r>
                  <a:rPr lang="en-US" dirty="0" smtClean="0"/>
                  <a:t>rate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The ratio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= |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|/|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indicates the ratio of training times </a:t>
                </a:r>
                <a:r>
                  <a:rPr lang="en-US" dirty="0" smtClean="0"/>
                  <a:t>before </a:t>
                </a:r>
                <a:r>
                  <a:rPr lang="en-US" dirty="0"/>
                  <a:t>and after the inflection </a:t>
                </a:r>
                <a:r>
                  <a:rPr lang="en-US" dirty="0" smtClean="0"/>
                  <a:t>point</a:t>
                </a:r>
              </a:p>
              <a:p>
                <a:pPr lvl="2"/>
                <a:r>
                  <a:rPr lang="en-US" dirty="0" smtClean="0"/>
                  <a:t>The </a:t>
                </a:r>
                <a:r>
                  <a:rPr lang="en-US" dirty="0"/>
                  <a:t>ratio R is larger, the training time before the inflection point is longer. </a:t>
                </a:r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C64-F9A2-45CF-A572-6D6BE1C7F1E9}" type="slidenum">
              <a:rPr lang="zh-CN" altLang="en-US" smtClean="0"/>
              <a:pPr/>
              <a:t>22</a:t>
            </a:fld>
            <a:endParaRPr lang="zh-CN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03" y="3730907"/>
            <a:ext cx="11642830" cy="310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6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Hyperbolic-Tangent </a:t>
            </a:r>
            <a:r>
              <a:rPr lang="en-US" dirty="0" smtClean="0"/>
              <a:t>Decay (</a:t>
            </a:r>
            <a:r>
              <a:rPr lang="en-US" dirty="0"/>
              <a:t>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Compared to cosine</a:t>
                </a:r>
              </a:p>
              <a:p>
                <a:pPr lvl="1"/>
                <a:r>
                  <a:rPr lang="en-US" dirty="0"/>
                  <a:t>The </a:t>
                </a:r>
                <a:r>
                  <a:rPr lang="en-US" dirty="0" err="1"/>
                  <a:t>hyperparameters</a:t>
                </a:r>
                <a:r>
                  <a:rPr lang="en-US" dirty="0"/>
                  <a:t> of cosine scheduler </a:t>
                </a:r>
                <a:r>
                  <a:rPr lang="en-US" dirty="0" smtClean="0"/>
                  <a:t>include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𝒍</m:t>
                    </m:r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𝐦𝐚𝐱</m:t>
                        </m:r>
                      </m:sub>
                    </m:sSub>
                  </m:oMath>
                </a14:m>
                <a:r>
                  <a:rPr lang="en-US" altLang="zh-CN" dirty="0" smtClean="0"/>
                  <a:t> and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𝒍</m:t>
                    </m:r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 err="1" smtClean="0"/>
                  <a:t>hyperparameters</a:t>
                </a:r>
                <a:r>
                  <a:rPr lang="en-US" dirty="0" smtClean="0"/>
                  <a:t> </a:t>
                </a:r>
                <a:r>
                  <a:rPr lang="en-US" dirty="0"/>
                  <a:t>of </a:t>
                </a:r>
                <a:r>
                  <a:rPr lang="en-US" i="1" dirty="0"/>
                  <a:t>HTD</a:t>
                </a:r>
                <a:r>
                  <a:rPr lang="en-US" dirty="0"/>
                  <a:t> include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𝒍</m:t>
                    </m:r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𝐦𝐚𝐱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𝒍</m:t>
                    </m:r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b="1" dirty="0"/>
                  <a:t>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dirty="0" smtClean="0"/>
                  <a:t> make </a:t>
                </a:r>
                <a:r>
                  <a:rPr lang="en-US" i="1" dirty="0"/>
                  <a:t>HTD</a:t>
                </a:r>
                <a:r>
                  <a:rPr lang="en-US" dirty="0"/>
                  <a:t> more </a:t>
                </a:r>
                <a:r>
                  <a:rPr lang="en-US" b="1" dirty="0"/>
                  <a:t>flexible</a:t>
                </a:r>
                <a:r>
                  <a:rPr lang="en-US" dirty="0"/>
                  <a:t> than cosine </a:t>
                </a:r>
                <a:r>
                  <a:rPr lang="en-US" dirty="0" smtClean="0"/>
                  <a:t>scheduler</a:t>
                </a:r>
              </a:p>
              <a:p>
                <a:pPr lvl="1"/>
                <a:r>
                  <a:rPr lang="en-US" dirty="0" smtClean="0"/>
                  <a:t>We </a:t>
                </a:r>
                <a:r>
                  <a:rPr lang="en-US" dirty="0"/>
                  <a:t>also find that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𝑯𝑻𝑫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</a:t>
                </a:r>
                <a:r>
                  <a:rPr lang="en-US" b="1" dirty="0"/>
                  <a:t>close to</a:t>
                </a:r>
                <a:r>
                  <a:rPr lang="en-US" dirty="0"/>
                  <a:t> the cosine </a:t>
                </a:r>
                <a:r>
                  <a:rPr lang="en-US" dirty="0" smtClean="0"/>
                  <a:t>scheduler</a:t>
                </a:r>
                <a:endParaRPr 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C64-F9A2-45CF-A572-6D6BE1C7F1E9}" type="slidenum">
              <a:rPr lang="zh-CN" altLang="en-US" smtClean="0"/>
              <a:pPr/>
              <a:t>23</a:t>
            </a:fld>
            <a:endParaRPr lang="zh-CN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6424" b="13420"/>
          <a:stretch/>
        </p:blipFill>
        <p:spPr>
          <a:xfrm>
            <a:off x="2047876" y="3807461"/>
            <a:ext cx="7391400" cy="30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5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Hyperbolic-Tangent </a:t>
            </a:r>
            <a:r>
              <a:rPr lang="en-US" dirty="0" smtClean="0"/>
              <a:t>Decay (</a:t>
            </a:r>
            <a:r>
              <a:rPr lang="en-US" dirty="0"/>
              <a:t>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A variation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𝑯𝑻𝑫</m:t>
                    </m:r>
                  </m:oMath>
                </a14:m>
                <a:r>
                  <a:rPr lang="en-US" b="1" dirty="0"/>
                  <a:t> without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b="1" dirty="0"/>
                  <a:t>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endParaRPr lang="en-US" b="1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C64-F9A2-45CF-A572-6D6BE1C7F1E9}" type="slidenum">
              <a:rPr lang="zh-CN" altLang="en-US" smtClean="0"/>
              <a:pPr/>
              <a:t>24</a:t>
            </a:fld>
            <a:endParaRPr lang="zh-CN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143" y="4752278"/>
            <a:ext cx="8885714" cy="120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6468" y="2687008"/>
            <a:ext cx="10228571" cy="1314286"/>
          </a:xfrm>
          <a:prstGeom prst="rect">
            <a:avLst/>
          </a:prstGeom>
        </p:spPr>
      </p:pic>
      <p:cxnSp>
        <p:nvCxnSpPr>
          <p:cNvPr id="9" name="直線單箭頭接點 8"/>
          <p:cNvCxnSpPr/>
          <p:nvPr/>
        </p:nvCxnSpPr>
        <p:spPr>
          <a:xfrm flipH="1">
            <a:off x="9686925" y="3743325"/>
            <a:ext cx="352425" cy="866775"/>
          </a:xfrm>
          <a:prstGeom prst="straightConnector1">
            <a:avLst/>
          </a:prstGeom>
          <a:ln w="5715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9191625" y="2687008"/>
            <a:ext cx="1847850" cy="131428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/>
          <p:cNvSpPr/>
          <p:nvPr/>
        </p:nvSpPr>
        <p:spPr>
          <a:xfrm>
            <a:off x="9191625" y="4752278"/>
            <a:ext cx="495300" cy="131428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7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Experiments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Networks for </a:t>
            </a:r>
            <a:r>
              <a:rPr lang="en-US" dirty="0" smtClean="0"/>
              <a:t>CIFAR</a:t>
            </a:r>
          </a:p>
          <a:p>
            <a:r>
              <a:rPr lang="en-US" dirty="0"/>
              <a:t>Other Data </a:t>
            </a:r>
            <a:r>
              <a:rPr lang="en-US" dirty="0" smtClean="0"/>
              <a:t>Sets</a:t>
            </a:r>
          </a:p>
          <a:p>
            <a:r>
              <a:rPr lang="en-US" dirty="0"/>
              <a:t>The effect of ratio in HTD</a:t>
            </a:r>
            <a:endParaRPr 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C64-F9A2-45CF-A572-6D6BE1C7F1E9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77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3130550"/>
            <a:ext cx="10515600" cy="2174875"/>
          </a:xfrm>
        </p:spPr>
        <p:txBody>
          <a:bodyPr/>
          <a:lstStyle/>
          <a:p>
            <a:r>
              <a:rPr lang="en-US" b="1" dirty="0" smtClean="0"/>
              <a:t>CIFAR 10</a:t>
            </a:r>
          </a:p>
          <a:p>
            <a:r>
              <a:rPr lang="en-US" b="1" dirty="0" smtClean="0"/>
              <a:t>CIFRA 100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C64-F9A2-45CF-A572-6D6BE1C7F1E9}" type="slidenum">
              <a:rPr lang="zh-CN" altLang="en-US" smtClean="0"/>
              <a:pPr/>
              <a:t>26</a:t>
            </a:fld>
            <a:endParaRPr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40" y="378147"/>
            <a:ext cx="9090609" cy="597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5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(</a:t>
            </a:r>
            <a:r>
              <a:rPr lang="en-US" dirty="0" smtClean="0"/>
              <a:t>cont.)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058525" cy="4351338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Fashion-MNIST</a:t>
                </a:r>
              </a:p>
              <a:p>
                <a:pPr lvl="1"/>
                <a:r>
                  <a:rPr lang="en-US" dirty="0" smtClean="0">
                    <a:hlinkClick r:id="rId2"/>
                  </a:rPr>
                  <a:t>Fashion-MNIST</a:t>
                </a:r>
                <a:r>
                  <a:rPr lang="en-US" dirty="0" smtClean="0"/>
                  <a:t> is </a:t>
                </a:r>
                <a:r>
                  <a:rPr lang="en-US" dirty="0"/>
                  <a:t>a MNIST-like </a:t>
                </a:r>
                <a:r>
                  <a:rPr lang="en-US" dirty="0" smtClean="0"/>
                  <a:t>dataset</a:t>
                </a:r>
              </a:p>
              <a:p>
                <a:pPr lvl="1"/>
                <a:r>
                  <a:rPr lang="en-US" dirty="0" smtClean="0"/>
                  <a:t>consists </a:t>
                </a:r>
                <a:r>
                  <a:rPr lang="en-US" dirty="0"/>
                  <a:t>of 70,000 gray-scale images with 28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dirty="0" smtClean="0"/>
                  <a:t>28 </a:t>
                </a:r>
                <a:r>
                  <a:rPr lang="en-US" dirty="0"/>
                  <a:t>pixels, classified into 10 categories each with 7,000 </a:t>
                </a:r>
                <a:r>
                  <a:rPr lang="en-US" dirty="0" smtClean="0"/>
                  <a:t>images</a:t>
                </a:r>
              </a:p>
              <a:p>
                <a:pPr lvl="1"/>
                <a:r>
                  <a:rPr lang="en-US" dirty="0" smtClean="0"/>
                  <a:t>There </a:t>
                </a:r>
                <a:r>
                  <a:rPr lang="en-US" dirty="0"/>
                  <a:t>are 60,000 and 10,000 images for training and testing </a:t>
                </a:r>
                <a:r>
                  <a:rPr lang="en-US" dirty="0" smtClean="0"/>
                  <a:t>respectively</a:t>
                </a:r>
              </a:p>
              <a:p>
                <a:r>
                  <a:rPr lang="en-US" b="1" dirty="0" smtClean="0"/>
                  <a:t>PAMAP2</a:t>
                </a:r>
                <a:r>
                  <a:rPr lang="en-US" dirty="0" smtClean="0"/>
                  <a:t>	</a:t>
                </a:r>
              </a:p>
              <a:p>
                <a:pPr lvl="1"/>
                <a:r>
                  <a:rPr lang="en-US" dirty="0">
                    <a:hlinkClick r:id="rId3"/>
                  </a:rPr>
                  <a:t>PAMAP2</a:t>
                </a:r>
                <a:r>
                  <a:rPr lang="en-US" dirty="0"/>
                  <a:t> </a:t>
                </a:r>
                <a:r>
                  <a:rPr lang="en-US" dirty="0" smtClean="0"/>
                  <a:t>is </a:t>
                </a:r>
                <a:r>
                  <a:rPr lang="en-US" dirty="0"/>
                  <a:t>a physical activity monitoring dataset, and consists of raw input recorded by </a:t>
                </a:r>
                <a:r>
                  <a:rPr lang="en-US" dirty="0" smtClean="0"/>
                  <a:t>sensor</a:t>
                </a:r>
              </a:p>
              <a:p>
                <a:pPr lvl="1"/>
                <a:r>
                  <a:rPr lang="en-US" dirty="0" smtClean="0"/>
                  <a:t>It </a:t>
                </a:r>
                <a:r>
                  <a:rPr lang="en-US" dirty="0"/>
                  <a:t>has 9 subjects, 8 males and 1 females with ages between 23 and </a:t>
                </a:r>
                <a:r>
                  <a:rPr lang="en-US" dirty="0" smtClean="0"/>
                  <a:t>31</a:t>
                </a:r>
              </a:p>
              <a:p>
                <a:pPr lvl="1"/>
                <a:r>
                  <a:rPr lang="en-US" dirty="0" smtClean="0"/>
                  <a:t>We </a:t>
                </a:r>
                <a:r>
                  <a:rPr lang="en-US" dirty="0"/>
                  <a:t>only choose 12 (lie, sit, stand, iron, vacuum, ascend stairs, descend stairs, normal walk, </a:t>
                </a:r>
                <a:r>
                  <a:rPr lang="en-US" dirty="0" err="1"/>
                  <a:t>nordic</a:t>
                </a:r>
                <a:r>
                  <a:rPr lang="en-US" dirty="0"/>
                  <a:t> walk, cycle, run, and rope jump) from all 18 </a:t>
                </a:r>
                <a:r>
                  <a:rPr lang="en-US" dirty="0" smtClean="0"/>
                  <a:t>activities</a:t>
                </a:r>
                <a:endParaRPr lang="en-US" b="1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058525" cy="4351338"/>
              </a:xfrm>
              <a:blipFill>
                <a:blip r:embed="rId4"/>
                <a:stretch>
                  <a:fillRect l="-937" t="-2381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C64-F9A2-45CF-A572-6D6BE1C7F1E9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02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(</a:t>
            </a:r>
            <a:r>
              <a:rPr lang="en-US" dirty="0" smtClean="0"/>
              <a:t>cont.)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C64-F9A2-45CF-A572-6D6BE1C7F1E9}" type="slidenum">
              <a:rPr lang="zh-CN" altLang="en-US" smtClean="0"/>
              <a:pPr/>
              <a:t>28</a:t>
            </a:fld>
            <a:endParaRPr lang="zh-CN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error rates (%) on </a:t>
            </a:r>
            <a:r>
              <a:rPr lang="en-US" b="1" dirty="0"/>
              <a:t>PAMAP2</a:t>
            </a:r>
            <a:r>
              <a:rPr lang="en-US" dirty="0"/>
              <a:t> and </a:t>
            </a:r>
            <a:r>
              <a:rPr lang="en-US" b="1" dirty="0" smtClean="0"/>
              <a:t>Fashion-MNIST</a:t>
            </a:r>
            <a:endParaRPr lang="en-US" dirty="0" smtClean="0"/>
          </a:p>
          <a:p>
            <a:pPr lvl="1"/>
            <a:r>
              <a:rPr lang="en-US" dirty="0" smtClean="0"/>
              <a:t>Best </a:t>
            </a:r>
            <a:r>
              <a:rPr lang="en-US" dirty="0"/>
              <a:t>results are written in </a:t>
            </a:r>
            <a:r>
              <a:rPr lang="en-US" b="1" i="1" dirty="0">
                <a:solidFill>
                  <a:srgbClr val="0C00FF"/>
                </a:solidFill>
              </a:rPr>
              <a:t>blue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t="1438"/>
          <a:stretch/>
        </p:blipFill>
        <p:spPr>
          <a:xfrm>
            <a:off x="1117840" y="2940325"/>
            <a:ext cx="7492760" cy="311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3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(</a:t>
            </a:r>
            <a:r>
              <a:rPr lang="en-US" dirty="0"/>
              <a:t>cont.)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ImageNet</a:t>
            </a:r>
          </a:p>
          <a:p>
            <a:pPr lvl="1"/>
            <a:r>
              <a:rPr lang="en-US" dirty="0">
                <a:hlinkClick r:id="rId2"/>
              </a:rPr>
              <a:t>ILSVRC</a:t>
            </a:r>
            <a:r>
              <a:rPr lang="en-US" dirty="0"/>
              <a:t> </a:t>
            </a:r>
            <a:r>
              <a:rPr lang="en-US" dirty="0" smtClean="0"/>
              <a:t>datasets consists </a:t>
            </a:r>
            <a:r>
              <a:rPr lang="en-US" dirty="0"/>
              <a:t>of </a:t>
            </a:r>
            <a:r>
              <a:rPr lang="en-US" b="1" dirty="0"/>
              <a:t>1000 </a:t>
            </a:r>
            <a:r>
              <a:rPr lang="en-US" b="1" dirty="0" smtClean="0"/>
              <a:t>classes</a:t>
            </a:r>
            <a:r>
              <a:rPr lang="en-US" dirty="0" smtClean="0"/>
              <a:t> </a:t>
            </a:r>
          </a:p>
          <a:p>
            <a:pPr lvl="2"/>
            <a:r>
              <a:rPr lang="en-US" b="1" dirty="0" smtClean="0"/>
              <a:t>1.28 </a:t>
            </a:r>
            <a:r>
              <a:rPr lang="en-US" b="1" dirty="0"/>
              <a:t>million </a:t>
            </a:r>
            <a:r>
              <a:rPr lang="en-US" dirty="0"/>
              <a:t>training </a:t>
            </a:r>
            <a:r>
              <a:rPr lang="en-US" dirty="0" smtClean="0"/>
              <a:t>images (</a:t>
            </a:r>
            <a:r>
              <a:rPr lang="en-US" b="1" dirty="0" smtClean="0"/>
              <a:t>138GB</a:t>
            </a:r>
            <a:r>
              <a:rPr lang="en-US" dirty="0" smtClean="0"/>
              <a:t>)</a:t>
            </a:r>
          </a:p>
          <a:p>
            <a:pPr lvl="2"/>
            <a:r>
              <a:rPr lang="en-US" b="1" dirty="0" smtClean="0"/>
              <a:t>50k</a:t>
            </a:r>
            <a:r>
              <a:rPr lang="en-US" dirty="0" smtClean="0"/>
              <a:t> validation images (</a:t>
            </a:r>
            <a:r>
              <a:rPr lang="en-US" b="1" dirty="0" smtClean="0"/>
              <a:t>6.3GB</a:t>
            </a:r>
            <a:r>
              <a:rPr lang="en-US" dirty="0" smtClean="0"/>
              <a:t>) </a:t>
            </a:r>
          </a:p>
          <a:p>
            <a:pPr lvl="2"/>
            <a:r>
              <a:rPr lang="en-US" b="1" dirty="0" smtClean="0"/>
              <a:t>100k</a:t>
            </a:r>
            <a:r>
              <a:rPr lang="en-US" dirty="0" smtClean="0"/>
              <a:t> </a:t>
            </a:r>
            <a:r>
              <a:rPr lang="en-US" dirty="0"/>
              <a:t>testing </a:t>
            </a:r>
            <a:r>
              <a:rPr lang="en-US" dirty="0" smtClean="0"/>
              <a:t>images </a:t>
            </a:r>
            <a:r>
              <a:rPr lang="en-US" b="1" dirty="0"/>
              <a:t>(</a:t>
            </a:r>
            <a:r>
              <a:rPr lang="en-US" b="1" dirty="0" smtClean="0"/>
              <a:t>12.7GB)</a:t>
            </a:r>
          </a:p>
          <a:p>
            <a:pPr lvl="2"/>
            <a:r>
              <a:rPr lang="en-US" dirty="0" smtClean="0"/>
              <a:t>We </a:t>
            </a:r>
            <a:r>
              <a:rPr lang="en-US" dirty="0"/>
              <a:t>only evaluate the </a:t>
            </a:r>
            <a:r>
              <a:rPr lang="en-US" b="1" dirty="0"/>
              <a:t>ResNet-18</a:t>
            </a:r>
            <a:r>
              <a:rPr lang="en-US" dirty="0"/>
              <a:t> and </a:t>
            </a:r>
            <a:r>
              <a:rPr lang="en-US" b="1" dirty="0"/>
              <a:t>ResNet-34</a:t>
            </a:r>
            <a:r>
              <a:rPr lang="en-US" dirty="0"/>
              <a:t> by using the source code of </a:t>
            </a:r>
            <a:r>
              <a:rPr lang="en-US" dirty="0" err="1" smtClean="0">
                <a:hlinkClick r:id="rId3"/>
              </a:rPr>
              <a:t>facebook</a:t>
            </a:r>
            <a:r>
              <a:rPr lang="en-US" dirty="0" smtClean="0"/>
              <a:t>/</a:t>
            </a:r>
            <a:r>
              <a:rPr lang="en-US" b="1" dirty="0" err="1" smtClean="0">
                <a:hlinkClick r:id="rId4"/>
              </a:rPr>
              <a:t>fb.resnet.torch</a:t>
            </a:r>
            <a:r>
              <a:rPr lang="en-US" dirty="0" smtClean="0"/>
              <a:t>, since </a:t>
            </a:r>
            <a:r>
              <a:rPr lang="en-US" dirty="0"/>
              <a:t>it takes a large amount of time to train </a:t>
            </a:r>
            <a:r>
              <a:rPr lang="en-US" dirty="0" smtClean="0"/>
              <a:t>ImageNet 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C64-F9A2-45CF-A572-6D6BE1C7F1E9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76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Background</a:t>
            </a:r>
            <a:r>
              <a:rPr lang="en-US" altLang="zh-CN" dirty="0" smtClean="0"/>
              <a:t> &amp; Recap</a:t>
            </a:r>
            <a:endParaRPr lang="en-US" altLang="zh-CN" dirty="0"/>
          </a:p>
          <a:p>
            <a:r>
              <a:rPr lang="en-US" dirty="0" smtClean="0"/>
              <a:t>Hyperbolic-Tangent Decay</a:t>
            </a:r>
          </a:p>
          <a:p>
            <a:r>
              <a:rPr lang="en-US" dirty="0" smtClean="0"/>
              <a:t>Experiments</a:t>
            </a:r>
          </a:p>
          <a:p>
            <a:r>
              <a:rPr lang="en-US" altLang="zh-CN" dirty="0" smtClean="0"/>
              <a:t>Discussion </a:t>
            </a:r>
          </a:p>
          <a:p>
            <a:r>
              <a:rPr lang="en-US" altLang="zh-CN" dirty="0"/>
              <a:t>Research Process</a:t>
            </a:r>
          </a:p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C64-F9A2-45CF-A572-6D6BE1C7F1E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06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(</a:t>
            </a:r>
            <a:r>
              <a:rPr lang="en-US" dirty="0"/>
              <a:t>cont.)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C64-F9A2-45CF-A572-6D6BE1C7F1E9}" type="slidenum">
              <a:rPr lang="zh-CN" altLang="en-US" smtClean="0"/>
              <a:pPr/>
              <a:t>30</a:t>
            </a:fld>
            <a:endParaRPr lang="zh-CN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38200" y="1825625"/>
            <a:ext cx="11658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error rates </a:t>
            </a:r>
            <a:r>
              <a:rPr lang="en-US" dirty="0" smtClean="0"/>
              <a:t>(%) </a:t>
            </a:r>
            <a:r>
              <a:rPr lang="en-US" dirty="0" smtClean="0"/>
              <a:t>on</a:t>
            </a:r>
            <a:r>
              <a:rPr lang="en-US" b="1" dirty="0" smtClean="0"/>
              <a:t> </a:t>
            </a:r>
            <a:r>
              <a:rPr lang="en-US" b="1" dirty="0" smtClean="0"/>
              <a:t>ImageNet</a:t>
            </a:r>
          </a:p>
          <a:p>
            <a:pPr lvl="1"/>
            <a:r>
              <a:rPr lang="en-US" dirty="0"/>
              <a:t>Best results are written in </a:t>
            </a:r>
            <a:r>
              <a:rPr lang="en-US" b="1" i="1" dirty="0">
                <a:solidFill>
                  <a:srgbClr val="0C00FF"/>
                </a:solidFill>
              </a:rPr>
              <a:t>blue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character * indicates results are directly obtained from the original </a:t>
            </a:r>
            <a:r>
              <a:rPr lang="en-US" dirty="0" smtClean="0"/>
              <a:t>paper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 It’s pretty good if we can finish all the training of cosine, </a:t>
            </a:r>
            <a:r>
              <a:rPr lang="en-US" i="1" dirty="0" smtClean="0"/>
              <a:t>HTD</a:t>
            </a:r>
            <a:r>
              <a:rPr lang="en-US" dirty="0" smtClean="0"/>
              <a:t>(-4,4) and </a:t>
            </a:r>
            <a:r>
              <a:rPr lang="en-US" dirty="0" err="1" smtClean="0"/>
              <a:t>DenseNet</a:t>
            </a:r>
            <a:endParaRPr 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t="2433" b="8853"/>
          <a:stretch/>
        </p:blipFill>
        <p:spPr>
          <a:xfrm>
            <a:off x="1300250" y="3020561"/>
            <a:ext cx="6506653" cy="223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(</a:t>
            </a:r>
            <a:r>
              <a:rPr lang="en-US" dirty="0"/>
              <a:t>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The effect of ratio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𝑯𝑻𝑫</m:t>
                    </m:r>
                  </m:oMath>
                </a14:m>
                <a:endParaRPr lang="en-US" b="1" dirty="0" smtClean="0"/>
              </a:p>
              <a:p>
                <a:pPr lvl="1"/>
                <a:r>
                  <a:rPr lang="en-US" dirty="0"/>
                  <a:t>To demonstrate the importance of adjusting the ratio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and  </a:t>
                </a:r>
                <a:r>
                  <a:rPr lang="en-US" b="1" dirty="0" smtClean="0"/>
                  <a:t>Fix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/>
                  <a:t>ResNet-32 </a:t>
                </a:r>
                <a:r>
                  <a:rPr lang="en-US" dirty="0"/>
                  <a:t>on </a:t>
                </a:r>
                <a:r>
                  <a:rPr lang="en-US" dirty="0" smtClean="0"/>
                  <a:t>CIFAR datasets with </a:t>
                </a:r>
                <a:r>
                  <a:rPr lang="en-US" b="1" dirty="0"/>
                  <a:t>200</a:t>
                </a:r>
                <a:r>
                  <a:rPr lang="en-US" dirty="0"/>
                  <a:t> / </a:t>
                </a:r>
                <a:r>
                  <a:rPr lang="en-US" b="1" dirty="0"/>
                  <a:t>400</a:t>
                </a:r>
                <a:r>
                  <a:rPr lang="en-US" dirty="0"/>
                  <a:t> </a:t>
                </a:r>
                <a:r>
                  <a:rPr lang="en-US" dirty="0" smtClean="0"/>
                  <a:t>epochs</a:t>
                </a:r>
              </a:p>
              <a:p>
                <a:pPr lvl="1"/>
                <a:r>
                  <a:rPr lang="en-US" dirty="0" smtClean="0"/>
                  <a:t>Averaged </a:t>
                </a:r>
                <a:r>
                  <a:rPr lang="en-US" dirty="0"/>
                  <a:t>test error rate of 4 </a:t>
                </a:r>
                <a:r>
                  <a:rPr lang="en-US" dirty="0" smtClean="0"/>
                  <a:t>runs</a:t>
                </a:r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C64-F9A2-45CF-A572-6D6BE1C7F1E9}" type="slidenum">
              <a:rPr lang="zh-CN" altLang="en-US" smtClean="0"/>
              <a:pPr/>
              <a:t>31</a:t>
            </a:fld>
            <a:endParaRPr lang="zh-CN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6988" t="2138" b="16054"/>
          <a:stretch/>
        </p:blipFill>
        <p:spPr>
          <a:xfrm>
            <a:off x="1276349" y="3857625"/>
            <a:ext cx="8609313" cy="286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562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(</a:t>
            </a:r>
            <a:r>
              <a:rPr lang="en-US" dirty="0"/>
              <a:t>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The effect of ratio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𝑯𝑻𝑫</m:t>
                    </m:r>
                  </m:oMath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C64-F9A2-45CF-A572-6D6BE1C7F1E9}" type="slidenum">
              <a:rPr lang="zh-CN" altLang="en-US" smtClean="0"/>
              <a:pPr/>
              <a:t>32</a:t>
            </a:fld>
            <a:endParaRPr lang="zh-CN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69" y="2386244"/>
            <a:ext cx="11304762" cy="3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545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Discussion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C64-F9A2-45CF-A572-6D6BE1C7F1E9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82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Discussion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s</a:t>
            </a:r>
            <a:r>
              <a:rPr lang="en-US" altLang="zh-CN" dirty="0" smtClean="0"/>
              <a:t>till h</a:t>
            </a:r>
            <a:r>
              <a:rPr lang="en-US" dirty="0" smtClean="0"/>
              <a:t>aven't </a:t>
            </a:r>
            <a:r>
              <a:rPr lang="en-US" altLang="zh-CN" dirty="0" smtClean="0"/>
              <a:t>found</a:t>
            </a:r>
            <a:r>
              <a:rPr lang="en-US" dirty="0" smtClean="0"/>
              <a:t> a good way to change the learning rate</a:t>
            </a:r>
          </a:p>
          <a:p>
            <a:pPr lvl="1"/>
            <a:r>
              <a:rPr lang="en-US" altLang="zh-CN" dirty="0" smtClean="0"/>
              <a:t>Why 200 epoch for CIFAR and </a:t>
            </a:r>
            <a:r>
              <a:rPr lang="en-US" dirty="0"/>
              <a:t>90 </a:t>
            </a:r>
            <a:r>
              <a:rPr lang="en-US" dirty="0" smtClean="0"/>
              <a:t>epochs for ImageNet</a:t>
            </a:r>
            <a:r>
              <a:rPr lang="en-US" altLang="zh-CN" dirty="0" smtClean="0"/>
              <a:t>? </a:t>
            </a:r>
            <a:r>
              <a:rPr lang="en-US" dirty="0" smtClean="0"/>
              <a:t>Is </a:t>
            </a:r>
            <a:r>
              <a:rPr lang="en-US" dirty="0"/>
              <a:t>this </a:t>
            </a:r>
            <a:r>
              <a:rPr lang="en-US" dirty="0" smtClean="0"/>
              <a:t>enough?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Maybe not</a:t>
            </a:r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How many epochs should we choose for </a:t>
            </a:r>
            <a:r>
              <a:rPr lang="en-US" b="1" dirty="0" smtClean="0"/>
              <a:t>different datasets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We don’t know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many epochs should we choose for different</a:t>
            </a:r>
            <a:r>
              <a:rPr lang="en-US" dirty="0" smtClean="0"/>
              <a:t> </a:t>
            </a:r>
            <a:r>
              <a:rPr lang="en-US" altLang="zh-CN" dirty="0" smtClean="0"/>
              <a:t>stage (</a:t>
            </a:r>
            <a:r>
              <a:rPr lang="en-US" altLang="zh-CN" dirty="0" smtClean="0"/>
              <a:t>step decay</a:t>
            </a:r>
            <a:r>
              <a:rPr lang="en-US" altLang="zh-CN" dirty="0" smtClean="0"/>
              <a:t>)?</a:t>
            </a:r>
            <a:endParaRPr lang="en-US" dirty="0" smtClean="0"/>
          </a:p>
          <a:p>
            <a:pPr lvl="2"/>
            <a:r>
              <a:rPr lang="en-US" dirty="0"/>
              <a:t>We still don’t </a:t>
            </a:r>
            <a:r>
              <a:rPr lang="en-US" dirty="0" smtClean="0"/>
              <a:t>know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C64-F9A2-45CF-A572-6D6BE1C7F1E9}" type="slidenum">
              <a:rPr lang="zh-CN" altLang="en-US" smtClean="0"/>
              <a:pPr/>
              <a:t>34</a:t>
            </a:fld>
            <a:endParaRPr lang="zh-CN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381" y="2628431"/>
            <a:ext cx="2754286" cy="148074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667" y="2671976"/>
            <a:ext cx="2686396" cy="137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2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Discussion </a:t>
            </a:r>
            <a:r>
              <a:rPr lang="en-US" dirty="0" smtClean="0"/>
              <a:t>(</a:t>
            </a:r>
            <a:r>
              <a:rPr lang="en-US" dirty="0" smtClean="0"/>
              <a:t>cont.)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training </a:t>
            </a:r>
            <a:r>
              <a:rPr lang="en-US" dirty="0" smtClean="0"/>
              <a:t>tips</a:t>
            </a:r>
            <a:endParaRPr lang="en-US" dirty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Start </a:t>
            </a:r>
            <a:r>
              <a:rPr lang="en-US" b="1" dirty="0">
                <a:solidFill>
                  <a:srgbClr val="FF0000"/>
                </a:solidFill>
              </a:rPr>
              <a:t>from a large learning rate</a:t>
            </a:r>
          </a:p>
          <a:p>
            <a:pPr marL="1371600" lvl="3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C64-F9A2-45CF-A572-6D6BE1C7F1E9}" type="slidenum">
              <a:rPr lang="zh-CN" altLang="en-US" smtClean="0"/>
              <a:pPr/>
              <a:t>35</a:t>
            </a:fld>
            <a:endParaRPr lang="zh-CN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t="5719" r="4729"/>
          <a:stretch/>
        </p:blipFill>
        <p:spPr>
          <a:xfrm>
            <a:off x="5007213" y="2859432"/>
            <a:ext cx="5413496" cy="256267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l="4242" t="2754"/>
          <a:stretch/>
        </p:blipFill>
        <p:spPr>
          <a:xfrm>
            <a:off x="1370327" y="3679906"/>
            <a:ext cx="3415728" cy="205308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318182" y="5581557"/>
            <a:ext cx="51025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1-160   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0.1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161-200 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0.01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>
                <a:solidFill>
                  <a:srgbClr val="FF6F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orange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1-200    : 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0.01      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201-400  : 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0.001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1-1000  : 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0.001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99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Discussion </a:t>
            </a:r>
            <a:r>
              <a:rPr lang="en-US" dirty="0" smtClean="0"/>
              <a:t>(</a:t>
            </a:r>
            <a:r>
              <a:rPr lang="en-US" dirty="0" smtClean="0"/>
              <a:t>cont.)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training </a:t>
            </a:r>
            <a:r>
              <a:rPr lang="en-US" dirty="0" smtClean="0"/>
              <a:t>tips</a:t>
            </a:r>
            <a:endParaRPr lang="en-US" dirty="0"/>
          </a:p>
          <a:p>
            <a:pPr lvl="1"/>
            <a:r>
              <a:rPr lang="en-US" b="1" dirty="0" smtClean="0"/>
              <a:t>Start from a large </a:t>
            </a:r>
            <a:r>
              <a:rPr lang="en-US" b="1" dirty="0"/>
              <a:t>learning </a:t>
            </a:r>
            <a:r>
              <a:rPr lang="en-US" b="1" dirty="0" smtClean="0"/>
              <a:t>rate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Enough </a:t>
            </a:r>
            <a:r>
              <a:rPr lang="en-US" b="1" dirty="0">
                <a:solidFill>
                  <a:srgbClr val="FF0000"/>
                </a:solidFill>
              </a:rPr>
              <a:t>epochs is </a:t>
            </a:r>
            <a:r>
              <a:rPr lang="en-US" b="1" dirty="0" smtClean="0">
                <a:solidFill>
                  <a:srgbClr val="FF0000"/>
                </a:solidFill>
              </a:rPr>
              <a:t>necessary</a:t>
            </a:r>
          </a:p>
          <a:p>
            <a:pPr marL="1371600" lvl="3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C64-F9A2-45CF-A572-6D6BE1C7F1E9}" type="slidenum">
              <a:rPr lang="zh-CN" altLang="en-US" smtClean="0"/>
              <a:pPr/>
              <a:t>36</a:t>
            </a:fld>
            <a:endParaRPr lang="zh-CN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962" y="3361509"/>
            <a:ext cx="9055225" cy="211457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612778" y="4955178"/>
            <a:ext cx="923109" cy="4180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3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Discussion </a:t>
            </a:r>
            <a:r>
              <a:rPr lang="en-US" dirty="0" smtClean="0"/>
              <a:t>(</a:t>
            </a:r>
            <a:r>
              <a:rPr lang="en-US" dirty="0" smtClean="0"/>
              <a:t>cont.)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training </a:t>
            </a:r>
            <a:r>
              <a:rPr lang="en-US" dirty="0" smtClean="0"/>
              <a:t>tips</a:t>
            </a:r>
            <a:endParaRPr lang="en-US" dirty="0"/>
          </a:p>
          <a:p>
            <a:pPr lvl="1"/>
            <a:r>
              <a:rPr lang="en-US" b="1" dirty="0"/>
              <a:t>Start from a large learning rate</a:t>
            </a:r>
            <a:endParaRPr lang="en-US" b="1" dirty="0" smtClean="0"/>
          </a:p>
          <a:p>
            <a:pPr lvl="1"/>
            <a:r>
              <a:rPr lang="en-US" b="1" dirty="0" smtClean="0"/>
              <a:t>Enough </a:t>
            </a:r>
            <a:r>
              <a:rPr lang="en-US" b="1" dirty="0"/>
              <a:t>epochs is </a:t>
            </a:r>
            <a:r>
              <a:rPr lang="en-US" b="1" dirty="0" smtClean="0"/>
              <a:t>necessary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Neural networks are still learning although loss does not </a:t>
            </a:r>
            <a:r>
              <a:rPr lang="en-US" b="1" dirty="0" smtClean="0">
                <a:solidFill>
                  <a:srgbClr val="FF0000"/>
                </a:solidFill>
              </a:rPr>
              <a:t>decrease quickly</a:t>
            </a:r>
          </a:p>
          <a:p>
            <a:pPr marL="1371600" lvl="3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C64-F9A2-45CF-A572-6D6BE1C7F1E9}" type="slidenum">
              <a:rPr lang="zh-CN" altLang="en-US" smtClean="0"/>
              <a:pPr/>
              <a:t>37</a:t>
            </a:fld>
            <a:endParaRPr lang="zh-CN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4" b="27365"/>
          <a:stretch/>
        </p:blipFill>
        <p:spPr>
          <a:xfrm>
            <a:off x="855618" y="3657597"/>
            <a:ext cx="10209068" cy="2890021"/>
          </a:xfrm>
          <a:prstGeom prst="rect">
            <a:avLst/>
          </a:prstGeom>
        </p:spPr>
      </p:pic>
      <p:cxnSp>
        <p:nvCxnSpPr>
          <p:cNvPr id="9" name="直線單箭頭接點 8"/>
          <p:cNvCxnSpPr/>
          <p:nvPr/>
        </p:nvCxnSpPr>
        <p:spPr>
          <a:xfrm flipH="1">
            <a:off x="7114903" y="4001294"/>
            <a:ext cx="644435" cy="4093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27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72" y="208223"/>
            <a:ext cx="5943600" cy="59436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C64-F9A2-45CF-A572-6D6BE1C7F1E9}" type="slidenum">
              <a:rPr lang="zh-CN" altLang="en-US" smtClean="0"/>
              <a:pPr/>
              <a:t>38</a:t>
            </a:fld>
            <a:endParaRPr lang="zh-CN" altLang="en-US"/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4435"/>
            <a:ext cx="5852172" cy="4389129"/>
          </a:xfrm>
          <a:prstGeom prst="rect">
            <a:avLst/>
          </a:prstGeom>
        </p:spPr>
      </p:pic>
      <p:sp>
        <p:nvSpPr>
          <p:cNvPr id="20" name="文字方塊 19"/>
          <p:cNvSpPr txBox="1"/>
          <p:nvPr/>
        </p:nvSpPr>
        <p:spPr>
          <a:xfrm>
            <a:off x="5338354" y="5782491"/>
            <a:ext cx="1210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Epoch 246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72" y="208223"/>
            <a:ext cx="5943600" cy="59436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C64-F9A2-45CF-A572-6D6BE1C7F1E9}" type="slidenum">
              <a:rPr lang="zh-CN" altLang="en-US" smtClean="0"/>
              <a:pPr/>
              <a:t>39</a:t>
            </a:fld>
            <a:endParaRPr lang="zh-CN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5338354" y="5782491"/>
            <a:ext cx="1210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Epoch 247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4435"/>
            <a:ext cx="5852172" cy="438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4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Introduction</a:t>
            </a:r>
            <a:endParaRPr lang="en-US" b="1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C64-F9A2-45CF-A572-6D6BE1C7F1E9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10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57" y="208223"/>
            <a:ext cx="5943600" cy="59436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C64-F9A2-45CF-A572-6D6BE1C7F1E9}" type="slidenum">
              <a:rPr lang="zh-CN" altLang="en-US" smtClean="0"/>
              <a:pPr/>
              <a:t>40</a:t>
            </a:fld>
            <a:endParaRPr lang="zh-CN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5338354" y="5782491"/>
            <a:ext cx="1210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Epoch 248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1234435"/>
            <a:ext cx="5852172" cy="438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0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55" y="208223"/>
            <a:ext cx="5943600" cy="59436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C64-F9A2-45CF-A572-6D6BE1C7F1E9}" type="slidenum">
              <a:rPr lang="zh-CN" altLang="en-US" smtClean="0"/>
              <a:pPr/>
              <a:t>41</a:t>
            </a:fld>
            <a:endParaRPr lang="zh-CN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5338354" y="5782491"/>
            <a:ext cx="1210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Epoch 249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" y="1234435"/>
            <a:ext cx="5852172" cy="438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49" y="208223"/>
            <a:ext cx="5943600" cy="59436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C64-F9A2-45CF-A572-6D6BE1C7F1E9}" type="slidenum">
              <a:rPr lang="zh-CN" altLang="en-US" smtClean="0"/>
              <a:pPr/>
              <a:t>42</a:t>
            </a:fld>
            <a:endParaRPr lang="zh-CN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5338354" y="5782491"/>
            <a:ext cx="1210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Epoch 250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1234435"/>
            <a:ext cx="5852172" cy="438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6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Discussion (</a:t>
            </a:r>
            <a:r>
              <a:rPr lang="en-US" altLang="zh-CN" dirty="0" smtClean="0"/>
              <a:t>cont.)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training </a:t>
            </a:r>
            <a:r>
              <a:rPr lang="en-US" dirty="0" smtClean="0"/>
              <a:t>method</a:t>
            </a:r>
            <a:endParaRPr lang="en-US" dirty="0"/>
          </a:p>
          <a:p>
            <a:pPr lvl="1"/>
            <a:r>
              <a:rPr lang="en-US" dirty="0"/>
              <a:t>Find a large learning rate (make </a:t>
            </a:r>
            <a:r>
              <a:rPr lang="en-US" altLang="zh-CN" dirty="0" smtClean="0"/>
              <a:t>sure </a:t>
            </a:r>
            <a:r>
              <a:rPr lang="en-US" dirty="0" smtClean="0"/>
              <a:t>the </a:t>
            </a:r>
            <a:r>
              <a:rPr lang="en-US" dirty="0"/>
              <a:t>training run normally)</a:t>
            </a:r>
          </a:p>
          <a:p>
            <a:pPr lvl="1"/>
            <a:r>
              <a:rPr lang="en-US" dirty="0"/>
              <a:t>Training (enough time)</a:t>
            </a:r>
          </a:p>
          <a:p>
            <a:pPr lvl="1"/>
            <a:r>
              <a:rPr lang="en-US" dirty="0"/>
              <a:t>Decay the learning rate</a:t>
            </a:r>
          </a:p>
          <a:p>
            <a:pPr lvl="1"/>
            <a:r>
              <a:rPr lang="en-US" dirty="0" smtClean="0"/>
              <a:t>Training </a:t>
            </a:r>
            <a:r>
              <a:rPr lang="en-US" dirty="0"/>
              <a:t>(enough time)</a:t>
            </a:r>
          </a:p>
          <a:p>
            <a:pPr lvl="1"/>
            <a:r>
              <a:rPr lang="en-US" dirty="0"/>
              <a:t>Decay the learning rate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Get a good model</a:t>
            </a:r>
            <a:endParaRPr lang="en-US" dirty="0"/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C64-F9A2-45CF-A572-6D6BE1C7F1E9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98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Research </a:t>
            </a:r>
            <a:r>
              <a:rPr lang="en-US" altLang="zh-CN" b="1" dirty="0" smtClean="0"/>
              <a:t>Process</a:t>
            </a:r>
            <a:endParaRPr lang="en-US" b="1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C64-F9A2-45CF-A572-6D6BE1C7F1E9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61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Process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Adam vs. Step decay</a:t>
                </a:r>
              </a:p>
              <a:p>
                <a:r>
                  <a:rPr lang="en-US" dirty="0" smtClean="0"/>
                  <a:t>Cosine &amp; Step decay &amp; </a:t>
                </a:r>
                <a:r>
                  <a:rPr lang="en-US" dirty="0" err="1" smtClean="0"/>
                  <a:t>Tanh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 cosine +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tanh</a:t>
                </a:r>
                <a:r>
                  <a:rPr lang="en-US" dirty="0" smtClean="0"/>
                  <a:t>…</a:t>
                </a:r>
              </a:p>
              <a:p>
                <a:r>
                  <a:rPr lang="en-US" dirty="0" smtClean="0"/>
                  <a:t>SGDR with </a:t>
                </a:r>
                <a:r>
                  <a:rPr lang="en-US" dirty="0" err="1" smtClean="0"/>
                  <a:t>consine</a:t>
                </a:r>
                <a:r>
                  <a:rPr lang="en-US" dirty="0" smtClean="0"/>
                  <a:t>/</a:t>
                </a:r>
                <a:r>
                  <a:rPr lang="en-US" dirty="0" err="1" smtClean="0"/>
                  <a:t>tanh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Iteration &amp; epochs</a:t>
                </a:r>
              </a:p>
              <a:p>
                <a:pPr lvl="1"/>
                <a:r>
                  <a:rPr lang="en-US" dirty="0" smtClean="0"/>
                  <a:t>Shift </a:t>
                </a:r>
                <a:r>
                  <a:rPr lang="en-US" dirty="0" err="1" smtClean="0"/>
                  <a:t>consine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100K vs. 50K training data</a:t>
                </a:r>
              </a:p>
              <a:p>
                <a:r>
                  <a:rPr lang="en-US" dirty="0" smtClean="0"/>
                  <a:t>CIFAR10 &amp; CIFAR100 </a:t>
                </a:r>
              </a:p>
              <a:p>
                <a:pPr lvl="1"/>
                <a:r>
                  <a:rPr lang="en-US" dirty="0" err="1" smtClean="0"/>
                  <a:t>LeNet</a:t>
                </a:r>
                <a:r>
                  <a:rPr lang="en-US" dirty="0"/>
                  <a:t> </a:t>
                </a:r>
                <a:r>
                  <a:rPr lang="en-US" dirty="0" smtClean="0"/>
                  <a:t>&amp; </a:t>
                </a:r>
                <a:r>
                  <a:rPr lang="en-US" dirty="0" err="1" smtClean="0"/>
                  <a:t>ResNet</a:t>
                </a:r>
                <a:r>
                  <a:rPr lang="en-US" dirty="0" smtClean="0"/>
                  <a:t> (</a:t>
                </a:r>
                <a:r>
                  <a:rPr lang="en-US" dirty="0" smtClean="0"/>
                  <a:t>32,110 layers)</a:t>
                </a:r>
              </a:p>
              <a:p>
                <a:pPr lvl="1"/>
                <a:r>
                  <a:rPr lang="en-US" dirty="0" smtClean="0"/>
                  <a:t>WRN &amp; </a:t>
                </a:r>
                <a:r>
                  <a:rPr lang="en-US" dirty="0" err="1"/>
                  <a:t>ResNeXt</a:t>
                </a:r>
                <a:endParaRPr lang="en-US" dirty="0" smtClean="0"/>
              </a:p>
              <a:p>
                <a:pPr lvl="2"/>
                <a:r>
                  <a:rPr lang="en-US" dirty="0"/>
                  <a:t>Find bugs &amp; fixed (OMG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Medium of 5 runs</a:t>
                </a:r>
              </a:p>
              <a:p>
                <a:r>
                  <a:rPr lang="en-US" dirty="0" smtClean="0"/>
                  <a:t>200 epochs &amp; 50 epochs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647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內容版面配置區 7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altLang="zh-CN" dirty="0" smtClean="0"/>
                  <a:t>Focus on </a:t>
                </a:r>
                <a:r>
                  <a:rPr lang="en-US" altLang="zh-CN" dirty="0" err="1" smtClean="0"/>
                  <a:t>Tanh</a:t>
                </a:r>
                <a:r>
                  <a:rPr lang="en-US" altLang="zh-CN" dirty="0" smtClean="0"/>
                  <a:t>(called HTLR)</a:t>
                </a:r>
              </a:p>
              <a:p>
                <a:pPr lvl="1"/>
                <a:r>
                  <a:rPr lang="en-US" dirty="0" smtClean="0"/>
                  <a:t>HTLR(-2,2) &amp; (-</a:t>
                </a:r>
                <a:r>
                  <a:rPr lang="en-US" dirty="0"/>
                  <a:t>4,4)</a:t>
                </a:r>
              </a:p>
              <a:p>
                <a:pPr lvl="1"/>
                <a:r>
                  <a:rPr lang="en-US" dirty="0" smtClean="0"/>
                  <a:t>PAMAP2 </a:t>
                </a:r>
                <a:r>
                  <a:rPr lang="en-US" dirty="0"/>
                  <a:t>(trained </a:t>
                </a:r>
                <a:r>
                  <a:rPr lang="en-US" dirty="0" smtClean="0"/>
                  <a:t>with BLSTM</a:t>
                </a:r>
                <a:r>
                  <a:rPr lang="en-US" dirty="0"/>
                  <a:t>)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Step decay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 Radio</a:t>
                </a:r>
              </a:p>
              <a:p>
                <a:pPr lvl="2"/>
                <a:r>
                  <a:rPr lang="en-US" dirty="0"/>
                  <a:t>t</a:t>
                </a:r>
                <a:r>
                  <a:rPr lang="en-US" dirty="0" smtClean="0"/>
                  <a:t>wo stage / three stage</a:t>
                </a:r>
              </a:p>
              <a:p>
                <a:pPr lvl="2"/>
                <a:r>
                  <a:rPr lang="en-US" dirty="0"/>
                  <a:t>two stage exponential </a:t>
                </a:r>
                <a:r>
                  <a:rPr lang="en-US" dirty="0" smtClean="0"/>
                  <a:t>decay</a:t>
                </a:r>
              </a:p>
              <a:p>
                <a:pPr lvl="1"/>
                <a:r>
                  <a:rPr lang="en-US" dirty="0" smtClean="0"/>
                  <a:t>HTLR’s </a:t>
                </a:r>
                <a:r>
                  <a:rPr lang="en-US" altLang="zh-CN" dirty="0" smtClean="0"/>
                  <a:t>flexible</a:t>
                </a:r>
              </a:p>
              <a:p>
                <a:pPr lvl="2"/>
                <a:r>
                  <a:rPr lang="en-US" dirty="0" smtClean="0"/>
                  <a:t>HTLR(-3.5,2.5) &amp; (-6,3)</a:t>
                </a:r>
              </a:p>
              <a:p>
                <a:pPr lvl="1"/>
                <a:r>
                  <a:rPr lang="en-US" dirty="0" smtClean="0"/>
                  <a:t>Tiny ImageNet &amp; F</a:t>
                </a:r>
                <a:r>
                  <a:rPr lang="en-US" altLang="zh-CN" dirty="0" smtClean="0"/>
                  <a:t>ashion MNIST</a:t>
                </a:r>
              </a:p>
              <a:p>
                <a:pPr lvl="2"/>
                <a:r>
                  <a:rPr lang="en-US" altLang="zh-CN" dirty="0" err="1" smtClean="0"/>
                  <a:t>ResNet</a:t>
                </a:r>
                <a:r>
                  <a:rPr lang="en-US" altLang="zh-CN" dirty="0" smtClean="0"/>
                  <a:t> (</a:t>
                </a:r>
                <a:r>
                  <a:rPr lang="en-US" altLang="zh-CN" dirty="0" smtClean="0"/>
                  <a:t>32,110 layers)</a:t>
                </a:r>
              </a:p>
              <a:p>
                <a:pPr lvl="1"/>
                <a:r>
                  <a:rPr lang="en-US" dirty="0"/>
                  <a:t>PAMAP2 </a:t>
                </a:r>
                <a:r>
                  <a:rPr lang="en-US" dirty="0" smtClean="0"/>
                  <a:t>retrain</a:t>
                </a:r>
              </a:p>
              <a:p>
                <a:pPr lvl="1"/>
                <a:r>
                  <a:rPr lang="en-US" dirty="0" err="1" smtClean="0"/>
                  <a:t>DenseNet</a:t>
                </a:r>
                <a:r>
                  <a:rPr lang="en-US" dirty="0" smtClean="0"/>
                  <a:t> for CIFAR datasets</a:t>
                </a:r>
              </a:p>
              <a:p>
                <a:pPr lvl="1"/>
                <a:r>
                  <a:rPr lang="en-US" dirty="0" smtClean="0"/>
                  <a:t>HTLR to HTD</a:t>
                </a:r>
              </a:p>
              <a:p>
                <a:pPr lvl="1"/>
                <a:r>
                  <a:rPr lang="en-US" dirty="0" smtClean="0"/>
                  <a:t>ImageNet </a:t>
                </a:r>
              </a:p>
              <a:p>
                <a:pPr lvl="2"/>
                <a:r>
                  <a:rPr lang="en-US" dirty="0" smtClean="0"/>
                  <a:t>6 machines with 24 GPUs</a:t>
                </a:r>
              </a:p>
              <a:p>
                <a:pPr lvl="2"/>
                <a:r>
                  <a:rPr lang="en-US" dirty="0" err="1" smtClean="0"/>
                  <a:t>ResNet</a:t>
                </a:r>
                <a:r>
                  <a:rPr lang="en-US" dirty="0" smtClean="0"/>
                  <a:t> &amp; </a:t>
                </a:r>
                <a:r>
                  <a:rPr lang="en-US" dirty="0" err="1" smtClean="0"/>
                  <a:t>DenseNet</a:t>
                </a:r>
                <a:endParaRPr lang="en-US" dirty="0" smtClean="0"/>
              </a:p>
              <a:p>
                <a:pPr lvl="1"/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8" name="內容版面配置區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647" t="-3361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C64-F9A2-45CF-A572-6D6BE1C7F1E9}" type="slidenum">
              <a:rPr lang="zh-CN" altLang="en-US" smtClean="0"/>
              <a:pPr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198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</a:t>
            </a:r>
            <a:r>
              <a:rPr lang="en-US" dirty="0" smtClean="0"/>
              <a:t>Process (</a:t>
            </a:r>
            <a:r>
              <a:rPr lang="en-US" dirty="0" smtClean="0"/>
              <a:t>cont.)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Adam vs. Step decay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Cosine</a:t>
                </a:r>
                <a:r>
                  <a:rPr lang="en-US" dirty="0" smtClean="0"/>
                  <a:t> &amp;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Step decay </a:t>
                </a:r>
                <a:r>
                  <a:rPr lang="en-US" dirty="0" smtClean="0"/>
                  <a:t>&amp;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Tanh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 cosine +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tanh</a:t>
                </a:r>
                <a:r>
                  <a:rPr lang="en-US" dirty="0" smtClean="0"/>
                  <a:t>…</a:t>
                </a:r>
              </a:p>
              <a:p>
                <a:r>
                  <a:rPr lang="en-US" dirty="0" smtClean="0"/>
                  <a:t>SGDR with </a:t>
                </a:r>
                <a:r>
                  <a:rPr lang="en-US" dirty="0" err="1" smtClean="0"/>
                  <a:t>consine</a:t>
                </a:r>
                <a:r>
                  <a:rPr lang="en-US" dirty="0" smtClean="0"/>
                  <a:t>/</a:t>
                </a:r>
                <a:r>
                  <a:rPr lang="en-US" dirty="0" err="1" smtClean="0"/>
                  <a:t>tanh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Iteration &amp; epochs</a:t>
                </a:r>
              </a:p>
              <a:p>
                <a:pPr lvl="1"/>
                <a:r>
                  <a:rPr lang="en-US" dirty="0"/>
                  <a:t>Shift </a:t>
                </a:r>
                <a:r>
                  <a:rPr lang="en-US" dirty="0" err="1"/>
                  <a:t>consine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100K vs. 50K training data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CIFAR10 &amp; CIFAR100 </a:t>
                </a:r>
              </a:p>
              <a:p>
                <a:pPr lvl="1"/>
                <a:r>
                  <a:rPr lang="en-US" dirty="0" err="1" smtClean="0"/>
                  <a:t>LeNet</a:t>
                </a:r>
                <a:r>
                  <a:rPr lang="en-US" dirty="0"/>
                  <a:t> </a:t>
                </a:r>
                <a:r>
                  <a:rPr lang="en-US" dirty="0" smtClean="0"/>
                  <a:t>&amp;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ResNet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32,110 layers)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WRN</a:t>
                </a:r>
                <a:r>
                  <a:rPr lang="en-US" dirty="0" smtClean="0"/>
                  <a:t> &amp; </a:t>
                </a:r>
                <a:r>
                  <a:rPr lang="en-US" dirty="0" err="1"/>
                  <a:t>ResNeXt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Find </a:t>
                </a:r>
                <a:r>
                  <a:rPr lang="en-US" dirty="0"/>
                  <a:t>bugs &amp; </a:t>
                </a:r>
                <a:r>
                  <a:rPr lang="en-US" dirty="0" smtClean="0"/>
                  <a:t>fixed (OMG)</a:t>
                </a:r>
              </a:p>
              <a:p>
                <a:r>
                  <a:rPr lang="en-US" dirty="0"/>
                  <a:t>Medium of 5 runs </a:t>
                </a:r>
                <a:endParaRPr lang="en-US" dirty="0" smtClean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200 epochs </a:t>
                </a:r>
                <a:r>
                  <a:rPr lang="en-US" dirty="0" smtClean="0"/>
                  <a:t>&amp; 50 epochs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647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內容版面配置區 7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altLang="zh-CN" dirty="0" smtClean="0"/>
                  <a:t>Focus on </a:t>
                </a:r>
                <a:r>
                  <a:rPr lang="en-US" altLang="zh-CN" dirty="0" err="1" smtClean="0"/>
                  <a:t>Tanh</a:t>
                </a:r>
                <a:r>
                  <a:rPr lang="en-US" altLang="zh-CN" dirty="0" smtClean="0"/>
                  <a:t>(called HTLR)</a:t>
                </a:r>
              </a:p>
              <a:p>
                <a:pPr lvl="1"/>
                <a:r>
                  <a:rPr lang="en-US" dirty="0" smtClean="0"/>
                  <a:t>HTLR(-2,2) &amp;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(-</a:t>
                </a:r>
                <a:r>
                  <a:rPr lang="en-US" dirty="0">
                    <a:solidFill>
                      <a:srgbClr val="FF0000"/>
                    </a:solidFill>
                  </a:rPr>
                  <a:t>4,4)</a:t>
                </a:r>
              </a:p>
              <a:p>
                <a:pPr lvl="1"/>
                <a:r>
                  <a:rPr lang="en-US" dirty="0" smtClean="0"/>
                  <a:t>PAMAP2 </a:t>
                </a:r>
                <a:r>
                  <a:rPr lang="en-US" dirty="0"/>
                  <a:t>(trained </a:t>
                </a:r>
                <a:r>
                  <a:rPr lang="en-US" dirty="0" smtClean="0"/>
                  <a:t>with BLSTM</a:t>
                </a:r>
                <a:r>
                  <a:rPr lang="en-US" dirty="0"/>
                  <a:t>)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Step decay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 Radio</a:t>
                </a:r>
              </a:p>
              <a:p>
                <a:pPr lvl="2"/>
                <a:r>
                  <a:rPr lang="en-US" dirty="0">
                    <a:solidFill>
                      <a:srgbClr val="FF0000"/>
                    </a:solidFill>
                  </a:rPr>
                  <a:t>t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wo stage </a:t>
                </a:r>
                <a:r>
                  <a:rPr lang="en-US" dirty="0" smtClean="0"/>
                  <a:t>/ three stage</a:t>
                </a:r>
              </a:p>
              <a:p>
                <a:pPr lvl="2"/>
                <a:r>
                  <a:rPr lang="en-US" dirty="0"/>
                  <a:t>two stage exponential </a:t>
                </a:r>
                <a:r>
                  <a:rPr lang="en-US" dirty="0" smtClean="0"/>
                  <a:t>decay</a:t>
                </a:r>
              </a:p>
              <a:p>
                <a:pPr lvl="1"/>
                <a:r>
                  <a:rPr lang="en-US" dirty="0" smtClean="0"/>
                  <a:t>HTLR’s </a:t>
                </a:r>
                <a:r>
                  <a:rPr lang="en-US" altLang="zh-CN" dirty="0" smtClean="0"/>
                  <a:t>flexible</a:t>
                </a:r>
              </a:p>
              <a:p>
                <a:pPr lvl="2"/>
                <a:r>
                  <a:rPr lang="en-US" dirty="0" smtClean="0"/>
                  <a:t>HTLR(-3.5,2.5) &amp;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(-6,3)</a:t>
                </a:r>
              </a:p>
              <a:p>
                <a:pPr lvl="1"/>
                <a:r>
                  <a:rPr lang="en-US" dirty="0" smtClean="0"/>
                  <a:t>Tiny ImageNet &amp;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F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ashion MNIST</a:t>
                </a:r>
              </a:p>
              <a:p>
                <a:pPr lvl="2"/>
                <a:r>
                  <a:rPr lang="en-US" altLang="zh-CN" dirty="0" err="1" smtClean="0"/>
                  <a:t>ResNet</a:t>
                </a:r>
                <a:r>
                  <a:rPr lang="en-US" altLang="zh-CN" dirty="0" smtClean="0"/>
                  <a:t> (</a:t>
                </a:r>
                <a:r>
                  <a:rPr lang="en-US" altLang="zh-CN" dirty="0" smtClean="0"/>
                  <a:t>32,110 layers)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PAMAP2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retrain</a:t>
                </a:r>
              </a:p>
              <a:p>
                <a:pPr lvl="1"/>
                <a:r>
                  <a:rPr lang="en-US" dirty="0" err="1" smtClean="0">
                    <a:solidFill>
                      <a:srgbClr val="FF0000"/>
                    </a:solidFill>
                  </a:rPr>
                  <a:t>DenseNet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for CIFAR datasets</a:t>
                </a:r>
              </a:p>
              <a:p>
                <a:pPr lvl="1"/>
                <a:r>
                  <a:rPr lang="en-US" dirty="0" smtClean="0"/>
                  <a:t>HTLR to HTD</a:t>
                </a:r>
              </a:p>
              <a:p>
                <a:pPr lvl="1"/>
                <a:r>
                  <a:rPr lang="en-US" dirty="0" smtClean="0"/>
                  <a:t>ImageNet </a:t>
                </a:r>
              </a:p>
              <a:p>
                <a:pPr lvl="2"/>
                <a:r>
                  <a:rPr lang="en-US" dirty="0" smtClean="0"/>
                  <a:t>6 machine</a:t>
                </a:r>
                <a:r>
                  <a:rPr lang="en-US" altLang="zh-CN" dirty="0" smtClean="0"/>
                  <a:t>s</a:t>
                </a:r>
                <a:r>
                  <a:rPr lang="en-US" dirty="0" smtClean="0"/>
                  <a:t> with 24 GPUs</a:t>
                </a:r>
              </a:p>
              <a:p>
                <a:pPr lvl="2"/>
                <a:r>
                  <a:rPr lang="en-US" dirty="0" err="1" smtClean="0">
                    <a:solidFill>
                      <a:srgbClr val="FF0000"/>
                    </a:solidFill>
                  </a:rPr>
                  <a:t>ResNet</a:t>
                </a:r>
                <a:r>
                  <a:rPr lang="en-US" dirty="0" smtClean="0"/>
                  <a:t> &amp; </a:t>
                </a:r>
                <a:r>
                  <a:rPr lang="en-US" dirty="0" err="1" smtClean="0"/>
                  <a:t>DenseNet</a:t>
                </a:r>
                <a:endParaRPr lang="en-US" dirty="0" smtClean="0"/>
              </a:p>
              <a:p>
                <a:pPr lvl="1"/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8" name="內容版面配置區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647" t="-3361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C64-F9A2-45CF-A572-6D6BE1C7F1E9}" type="slidenum">
              <a:rPr lang="zh-CN" altLang="en-US" smtClean="0"/>
              <a:pPr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03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</a:t>
            </a:r>
            <a:r>
              <a:rPr lang="en-US" dirty="0" smtClean="0"/>
              <a:t>Process (</a:t>
            </a:r>
            <a:r>
              <a:rPr lang="en-US" dirty="0"/>
              <a:t>cont.)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</a:t>
            </a:r>
            <a:r>
              <a:rPr lang="en-US" altLang="zh-CN" dirty="0"/>
              <a:t>ome </a:t>
            </a:r>
            <a:r>
              <a:rPr lang="en-US" altLang="zh-CN" dirty="0" smtClean="0"/>
              <a:t>experiences (</a:t>
            </a:r>
            <a:r>
              <a:rPr lang="en-US" altLang="zh-CN" dirty="0"/>
              <a:t>my personal opinion</a:t>
            </a:r>
            <a:r>
              <a:rPr lang="en-US" altLang="zh-CN" dirty="0" smtClean="0"/>
              <a:t>)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Have </a:t>
            </a:r>
            <a:r>
              <a:rPr lang="en-US" altLang="zh-CN" dirty="0"/>
              <a:t>a thorough and careful survey </a:t>
            </a:r>
            <a:r>
              <a:rPr lang="en-US" altLang="zh-CN" dirty="0" smtClean="0"/>
              <a:t>before starting your research</a:t>
            </a:r>
          </a:p>
          <a:p>
            <a:pPr lvl="2"/>
            <a:r>
              <a:rPr lang="en-US" altLang="zh-CN" dirty="0" smtClean="0"/>
              <a:t>Avoid unnecessary </a:t>
            </a:r>
            <a:r>
              <a:rPr lang="en-US" altLang="zh-CN" dirty="0"/>
              <a:t>work 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Learn more about related work</a:t>
            </a:r>
          </a:p>
          <a:p>
            <a:pPr lvl="1"/>
            <a:r>
              <a:rPr lang="en-US" altLang="zh-CN" dirty="0"/>
              <a:t>Find </a:t>
            </a:r>
            <a:r>
              <a:rPr lang="en-US" altLang="zh-CN" dirty="0" smtClean="0"/>
              <a:t>partners if </a:t>
            </a:r>
            <a:r>
              <a:rPr lang="en-US" altLang="zh-CN" dirty="0" smtClean="0"/>
              <a:t>you </a:t>
            </a:r>
            <a:r>
              <a:rPr lang="en-US" altLang="zh-CN" dirty="0"/>
              <a:t>think </a:t>
            </a:r>
            <a:r>
              <a:rPr lang="en-US" altLang="zh-CN" dirty="0" smtClean="0"/>
              <a:t>that </a:t>
            </a:r>
            <a:r>
              <a:rPr lang="en-US" altLang="zh-CN" dirty="0"/>
              <a:t>is </a:t>
            </a:r>
            <a:r>
              <a:rPr lang="en-US" altLang="zh-CN" dirty="0" smtClean="0"/>
              <a:t>helpful</a:t>
            </a:r>
          </a:p>
          <a:p>
            <a:pPr lvl="2"/>
            <a:r>
              <a:rPr lang="en-US" altLang="zh-CN" dirty="0"/>
              <a:t>Not too </a:t>
            </a:r>
            <a:r>
              <a:rPr lang="en-US" altLang="zh-CN" dirty="0" smtClean="0"/>
              <a:t>much</a:t>
            </a:r>
          </a:p>
          <a:p>
            <a:pPr lvl="2"/>
            <a:r>
              <a:rPr lang="en-US" altLang="zh-CN" dirty="0"/>
              <a:t>Interested in your research</a:t>
            </a:r>
            <a:endParaRPr lang="en-US" altLang="zh-CN" dirty="0" smtClean="0"/>
          </a:p>
          <a:p>
            <a:pPr lvl="1"/>
            <a:r>
              <a:rPr lang="en-US" altLang="zh-CN" dirty="0"/>
              <a:t>Pay </a:t>
            </a:r>
            <a:r>
              <a:rPr lang="en-US" altLang="zh-CN" dirty="0" smtClean="0"/>
              <a:t>attention </a:t>
            </a:r>
            <a:r>
              <a:rPr lang="en-US" altLang="zh-CN" dirty="0"/>
              <a:t>to </a:t>
            </a:r>
            <a:r>
              <a:rPr lang="en-US" altLang="zh-CN" dirty="0" smtClean="0"/>
              <a:t>the details </a:t>
            </a:r>
            <a:r>
              <a:rPr lang="en-US" altLang="zh-CN" dirty="0"/>
              <a:t>and check </a:t>
            </a:r>
            <a:r>
              <a:rPr lang="en-US" altLang="zh-CN" dirty="0" smtClean="0"/>
              <a:t>your code before starting your training</a:t>
            </a:r>
          </a:p>
          <a:p>
            <a:pPr lvl="2"/>
            <a:r>
              <a:rPr lang="en-US" altLang="zh-CN" dirty="0"/>
              <a:t>S</a:t>
            </a:r>
            <a:r>
              <a:rPr lang="en-US" altLang="zh-CN" dirty="0" smtClean="0"/>
              <a:t>ave time &amp; resource</a:t>
            </a:r>
          </a:p>
          <a:p>
            <a:pPr lvl="2"/>
            <a:r>
              <a:rPr lang="en-US" altLang="zh-CN" dirty="0" smtClean="0"/>
              <a:t>Check carefully if you use other people’s code (</a:t>
            </a:r>
            <a:r>
              <a:rPr lang="en-US" altLang="zh-CN" dirty="0" err="1" smtClean="0"/>
              <a:t>sgdr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swa</a:t>
            </a:r>
            <a:r>
              <a:rPr lang="en-US" altLang="zh-CN" dirty="0" smtClean="0"/>
              <a:t>)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C64-F9A2-45CF-A572-6D6BE1C7F1E9}" type="slidenum">
              <a:rPr lang="zh-CN" altLang="en-US" smtClean="0"/>
              <a:pPr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89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</a:t>
            </a:r>
            <a:r>
              <a:rPr lang="en-US" dirty="0" smtClean="0"/>
              <a:t>Process (</a:t>
            </a:r>
            <a:r>
              <a:rPr lang="en-US" dirty="0"/>
              <a:t>cont.)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</a:t>
            </a:r>
            <a:r>
              <a:rPr lang="en-US" altLang="zh-CN" dirty="0" smtClean="0"/>
              <a:t>heck </a:t>
            </a:r>
            <a:r>
              <a:rPr lang="en-US" altLang="zh-CN" dirty="0"/>
              <a:t>carefully if you use other people’s code (</a:t>
            </a:r>
            <a:r>
              <a:rPr lang="en-US" altLang="zh-CN" dirty="0" err="1"/>
              <a:t>sgdr</a:t>
            </a:r>
            <a:r>
              <a:rPr lang="en-US" altLang="zh-CN" dirty="0"/>
              <a:t>, </a:t>
            </a:r>
            <a:r>
              <a:rPr lang="en-US" altLang="zh-CN" dirty="0" err="1"/>
              <a:t>swa</a:t>
            </a:r>
            <a:r>
              <a:rPr lang="en-US" altLang="zh-CN" dirty="0"/>
              <a:t>)</a:t>
            </a:r>
          </a:p>
          <a:p>
            <a:pPr lvl="1"/>
            <a:r>
              <a:rPr lang="en-US" dirty="0" smtClean="0"/>
              <a:t>SGDR (</a:t>
            </a:r>
            <a:r>
              <a:rPr lang="en-US" dirty="0" smtClean="0"/>
              <a:t>100k vs. 50k)</a:t>
            </a:r>
          </a:p>
          <a:p>
            <a:pPr lvl="1"/>
            <a:r>
              <a:rPr lang="en-US" dirty="0" smtClean="0"/>
              <a:t>SWA (</a:t>
            </a:r>
            <a:r>
              <a:rPr lang="en-US" dirty="0" smtClean="0">
                <a:hlinkClick r:id="rId2"/>
              </a:rPr>
              <a:t>wrong </a:t>
            </a:r>
            <a:r>
              <a:rPr lang="en-US" dirty="0" err="1" smtClean="0">
                <a:hlinkClick r:id="rId2"/>
              </a:rPr>
              <a:t>resnet</a:t>
            </a:r>
            <a:r>
              <a:rPr lang="en-US" dirty="0" smtClean="0">
                <a:hlinkClick r:id="rId2"/>
              </a:rPr>
              <a:t> layers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C64-F9A2-45CF-A572-6D6BE1C7F1E9}" type="slidenum">
              <a:rPr lang="zh-CN" altLang="en-US" smtClean="0"/>
              <a:pPr/>
              <a:t>48</a:t>
            </a:fld>
            <a:endParaRPr lang="zh-CN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371" y="3880160"/>
            <a:ext cx="5495238" cy="247619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314" y="4001294"/>
            <a:ext cx="4790476" cy="771429"/>
          </a:xfrm>
          <a:prstGeom prst="rect">
            <a:avLst/>
          </a:prstGeom>
        </p:spPr>
      </p:pic>
      <p:grpSp>
        <p:nvGrpSpPr>
          <p:cNvPr id="15" name="群組 14"/>
          <p:cNvGrpSpPr/>
          <p:nvPr/>
        </p:nvGrpSpPr>
        <p:grpSpPr>
          <a:xfrm>
            <a:off x="5836486" y="2364209"/>
            <a:ext cx="5040519" cy="1229203"/>
            <a:chOff x="4051610" y="2346626"/>
            <a:chExt cx="6287653" cy="1533334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5"/>
            <a:srcRect r="64088"/>
            <a:stretch/>
          </p:blipFill>
          <p:spPr>
            <a:xfrm>
              <a:off x="4051610" y="2346627"/>
              <a:ext cx="2941373" cy="1533333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 rotWithShape="1">
            <a:blip r:embed="rId5"/>
            <a:srcRect l="59144"/>
            <a:stretch/>
          </p:blipFill>
          <p:spPr>
            <a:xfrm>
              <a:off x="6992983" y="2346626"/>
              <a:ext cx="3346280" cy="1533333"/>
            </a:xfrm>
            <a:prstGeom prst="rect">
              <a:avLst/>
            </a:prstGeom>
          </p:spPr>
        </p:pic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181" y="4788603"/>
            <a:ext cx="762106" cy="762106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268" y="4788603"/>
            <a:ext cx="762106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5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</a:t>
            </a:r>
            <a:r>
              <a:rPr lang="en-US" dirty="0" smtClean="0"/>
              <a:t>Process (</a:t>
            </a:r>
            <a:r>
              <a:rPr lang="en-US" dirty="0"/>
              <a:t>cont.)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</a:t>
            </a:r>
            <a:r>
              <a:rPr lang="en-US" altLang="zh-CN" dirty="0"/>
              <a:t>ome </a:t>
            </a:r>
            <a:r>
              <a:rPr lang="en-US" altLang="zh-CN" dirty="0" smtClean="0"/>
              <a:t>experiences (</a:t>
            </a:r>
            <a:r>
              <a:rPr lang="en-US" altLang="zh-CN" dirty="0"/>
              <a:t>my personal opinion</a:t>
            </a:r>
            <a:r>
              <a:rPr lang="en-US" altLang="zh-CN" dirty="0" smtClean="0"/>
              <a:t>)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Have </a:t>
            </a:r>
            <a:r>
              <a:rPr lang="en-US" altLang="zh-CN" dirty="0"/>
              <a:t>a thorough and careful survey </a:t>
            </a:r>
            <a:r>
              <a:rPr lang="en-US" altLang="zh-CN" dirty="0" smtClean="0"/>
              <a:t>before starting your research</a:t>
            </a:r>
          </a:p>
          <a:p>
            <a:pPr lvl="2"/>
            <a:r>
              <a:rPr lang="en-US" altLang="zh-CN" dirty="0" smtClean="0"/>
              <a:t>Avoid unnecessary </a:t>
            </a:r>
            <a:r>
              <a:rPr lang="en-US" altLang="zh-CN" dirty="0"/>
              <a:t>work 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Learn more about related work</a:t>
            </a:r>
          </a:p>
          <a:p>
            <a:pPr lvl="1"/>
            <a:r>
              <a:rPr lang="en-US" altLang="zh-CN" dirty="0"/>
              <a:t>Find </a:t>
            </a:r>
            <a:r>
              <a:rPr lang="en-US" altLang="zh-CN" dirty="0" smtClean="0"/>
              <a:t>partners </a:t>
            </a:r>
            <a:r>
              <a:rPr lang="en-US" altLang="zh-CN" dirty="0"/>
              <a:t>if </a:t>
            </a:r>
            <a:r>
              <a:rPr lang="en-US" altLang="zh-CN" dirty="0" smtClean="0"/>
              <a:t>you </a:t>
            </a:r>
            <a:r>
              <a:rPr lang="en-US" altLang="zh-CN" dirty="0"/>
              <a:t>think </a:t>
            </a:r>
            <a:r>
              <a:rPr lang="en-US" altLang="zh-CN" dirty="0" smtClean="0"/>
              <a:t>that </a:t>
            </a:r>
            <a:r>
              <a:rPr lang="en-US" altLang="zh-CN" dirty="0"/>
              <a:t>is </a:t>
            </a:r>
            <a:r>
              <a:rPr lang="en-US" altLang="zh-CN" dirty="0" smtClean="0"/>
              <a:t>helpful</a:t>
            </a:r>
          </a:p>
          <a:p>
            <a:pPr lvl="2"/>
            <a:r>
              <a:rPr lang="en-US" altLang="zh-CN" dirty="0"/>
              <a:t>Not too </a:t>
            </a:r>
            <a:r>
              <a:rPr lang="en-US" altLang="zh-CN" dirty="0" smtClean="0"/>
              <a:t>much</a:t>
            </a:r>
          </a:p>
          <a:p>
            <a:pPr lvl="2"/>
            <a:r>
              <a:rPr lang="en-US" altLang="zh-CN" dirty="0"/>
              <a:t>Interested in your research</a:t>
            </a:r>
            <a:endParaRPr lang="en-US" altLang="zh-CN" dirty="0" smtClean="0"/>
          </a:p>
          <a:p>
            <a:pPr lvl="1"/>
            <a:r>
              <a:rPr lang="en-US" altLang="zh-CN" dirty="0"/>
              <a:t>Pay </a:t>
            </a:r>
            <a:r>
              <a:rPr lang="en-US" altLang="zh-CN" dirty="0" smtClean="0"/>
              <a:t>attention </a:t>
            </a:r>
            <a:r>
              <a:rPr lang="en-US" altLang="zh-CN" dirty="0"/>
              <a:t>to </a:t>
            </a:r>
            <a:r>
              <a:rPr lang="en-US" altLang="zh-CN" dirty="0" smtClean="0"/>
              <a:t>the details </a:t>
            </a:r>
            <a:r>
              <a:rPr lang="en-US" altLang="zh-CN" dirty="0"/>
              <a:t>and check </a:t>
            </a:r>
            <a:r>
              <a:rPr lang="en-US" altLang="zh-CN" dirty="0" smtClean="0"/>
              <a:t>your code before starting your training</a:t>
            </a:r>
          </a:p>
          <a:p>
            <a:pPr lvl="2"/>
            <a:r>
              <a:rPr lang="en-US" altLang="zh-CN" dirty="0"/>
              <a:t>S</a:t>
            </a:r>
            <a:r>
              <a:rPr lang="en-US" altLang="zh-CN" dirty="0" smtClean="0"/>
              <a:t>ave time &amp; resource</a:t>
            </a:r>
          </a:p>
          <a:p>
            <a:pPr lvl="2"/>
            <a:r>
              <a:rPr lang="en-US" altLang="zh-CN" dirty="0" smtClean="0"/>
              <a:t>Check carefully if you use other people’s code (</a:t>
            </a:r>
            <a:r>
              <a:rPr lang="en-US" altLang="zh-CN" dirty="0" err="1" smtClean="0"/>
              <a:t>sgdr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swa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Start </a:t>
            </a:r>
            <a:r>
              <a:rPr lang="en-US" altLang="zh-CN" dirty="0"/>
              <a:t>writing your paper as early as </a:t>
            </a:r>
            <a:r>
              <a:rPr lang="en-US" altLang="zh-CN" dirty="0" smtClean="0"/>
              <a:t>possible</a:t>
            </a:r>
          </a:p>
          <a:p>
            <a:pPr lvl="2"/>
            <a:r>
              <a:rPr lang="en-US" dirty="0" smtClean="0"/>
              <a:t>Maybe </a:t>
            </a:r>
            <a:r>
              <a:rPr lang="en-US" dirty="0" smtClean="0"/>
              <a:t>PPT (</a:t>
            </a:r>
            <a:r>
              <a:rPr lang="en-US" dirty="0" smtClean="0"/>
              <a:t>outline) first</a:t>
            </a:r>
          </a:p>
          <a:p>
            <a:pPr lvl="2"/>
            <a:r>
              <a:rPr lang="en-US" dirty="0"/>
              <a:t>Control </a:t>
            </a:r>
            <a:r>
              <a:rPr lang="en-US" dirty="0" smtClean="0"/>
              <a:t>uncertainties in </a:t>
            </a:r>
            <a:r>
              <a:rPr lang="en-US" dirty="0"/>
              <a:t>the process of writing </a:t>
            </a:r>
            <a:r>
              <a:rPr lang="en-US" dirty="0" smtClean="0"/>
              <a:t>your paper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C64-F9A2-45CF-A572-6D6BE1C7F1E9}" type="slidenum">
              <a:rPr lang="zh-CN" altLang="en-US" smtClean="0"/>
              <a:pPr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08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內容版面配置區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Learning rate scheduler has been a critical issue in the deep neural network </a:t>
                </a:r>
                <a:r>
                  <a:rPr lang="en-US" dirty="0" smtClean="0"/>
                  <a:t>training</a:t>
                </a:r>
              </a:p>
              <a:p>
                <a:r>
                  <a:rPr lang="en-US" dirty="0" smtClean="0"/>
                  <a:t>Several methods </a:t>
                </a:r>
                <a:r>
                  <a:rPr lang="en-US" dirty="0"/>
                  <a:t>have been proposed, including step decay scheduler, adaptive method, cosine scheduler and cyclical </a:t>
                </a:r>
                <a:r>
                  <a:rPr lang="en-US" dirty="0" smtClean="0"/>
                  <a:t>scheduler</a:t>
                </a:r>
              </a:p>
              <a:p>
                <a:r>
                  <a:rPr lang="en-US" dirty="0" smtClean="0"/>
                  <a:t>This </a:t>
                </a:r>
                <a:r>
                  <a:rPr lang="en-US" dirty="0"/>
                  <a:t>paper proposes a new scheduling </a:t>
                </a:r>
                <a:r>
                  <a:rPr lang="en-US" dirty="0" smtClean="0"/>
                  <a:t>method</a:t>
                </a:r>
              </a:p>
              <a:p>
                <a:pPr lvl="1"/>
                <a:r>
                  <a:rPr lang="en-US" dirty="0" smtClean="0"/>
                  <a:t>Named </a:t>
                </a:r>
                <a:r>
                  <a:rPr lang="en-US" b="1" i="1" dirty="0"/>
                  <a:t>hyperbolic-tangent </a:t>
                </a:r>
                <a:r>
                  <a:rPr lang="en-US" b="1" i="1" dirty="0" smtClean="0"/>
                  <a:t>decay </a:t>
                </a:r>
                <a:r>
                  <a:rPr lang="en-US" b="1" dirty="0" smtClean="0"/>
                  <a:t>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𝑯𝑻𝑫</m:t>
                    </m:r>
                  </m:oMath>
                </a14:m>
                <a:r>
                  <a:rPr lang="en-US" b="1" dirty="0" smtClean="0"/>
                  <a:t>)</a:t>
                </a:r>
              </a:p>
              <a:p>
                <a:r>
                  <a:rPr lang="en-US" dirty="0" smtClean="0"/>
                  <a:t>We </a:t>
                </a:r>
                <a:r>
                  <a:rPr lang="en-US" dirty="0"/>
                  <a:t>run experiments on several benchmarks </a:t>
                </a:r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HTD </a:t>
                </a:r>
                <a:r>
                  <a:rPr lang="en-US" dirty="0"/>
                  <a:t>outperforms step decay and cosine scheduler in nearly all </a:t>
                </a:r>
                <a:r>
                  <a:rPr lang="en-US" dirty="0" smtClean="0"/>
                  <a:t>cases </a:t>
                </a:r>
              </a:p>
              <a:p>
                <a:pPr lvl="1"/>
                <a:r>
                  <a:rPr lang="en-US" dirty="0" smtClean="0"/>
                  <a:t>Requiring </a:t>
                </a:r>
                <a:r>
                  <a:rPr lang="en-US" dirty="0"/>
                  <a:t>less </a:t>
                </a:r>
                <a:r>
                  <a:rPr lang="en-US" dirty="0" err="1"/>
                  <a:t>hyperparameters</a:t>
                </a:r>
                <a:r>
                  <a:rPr lang="en-US" dirty="0"/>
                  <a:t> than step </a:t>
                </a:r>
                <a:r>
                  <a:rPr lang="en-US" dirty="0" smtClean="0"/>
                  <a:t>decay</a:t>
                </a:r>
              </a:p>
              <a:p>
                <a:pPr lvl="1"/>
                <a:r>
                  <a:rPr lang="en-US" dirty="0"/>
                  <a:t>M</a:t>
                </a:r>
                <a:r>
                  <a:rPr lang="en-US" dirty="0" smtClean="0"/>
                  <a:t>ore </a:t>
                </a:r>
                <a:r>
                  <a:rPr lang="en-US" dirty="0"/>
                  <a:t>flexible than cosine </a:t>
                </a:r>
                <a:r>
                  <a:rPr lang="en-US" dirty="0" smtClean="0"/>
                  <a:t>scheduler</a:t>
                </a:r>
                <a:endParaRPr lang="en-US" dirty="0"/>
              </a:p>
            </p:txBody>
          </p:sp>
        </mc:Choice>
        <mc:Fallback>
          <p:sp>
            <p:nvSpPr>
              <p:cNvPr id="6" name="內容版面配置區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C64-F9A2-45CF-A572-6D6BE1C7F1E9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31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</a:t>
            </a:r>
            <a:r>
              <a:rPr lang="en-US" dirty="0" smtClean="0"/>
              <a:t>Process (</a:t>
            </a:r>
            <a:r>
              <a:rPr lang="en-US" dirty="0"/>
              <a:t>cont.)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900954" cy="4351338"/>
          </a:xfrm>
        </p:spPr>
        <p:txBody>
          <a:bodyPr/>
          <a:lstStyle/>
          <a:p>
            <a:r>
              <a:rPr lang="en-US" dirty="0" smtClean="0"/>
              <a:t>Anyway, we proposed a </a:t>
            </a:r>
            <a:r>
              <a:rPr lang="en-US" altLang="zh-CN" b="1" dirty="0" smtClean="0"/>
              <a:t>flexible</a:t>
            </a:r>
            <a:r>
              <a:rPr lang="en-US" altLang="zh-CN" dirty="0" smtClean="0"/>
              <a:t> </a:t>
            </a:r>
            <a:r>
              <a:rPr lang="en-US" altLang="zh-CN" dirty="0"/>
              <a:t>and </a:t>
            </a:r>
            <a:r>
              <a:rPr lang="en-US" altLang="zh-CN" b="1" dirty="0"/>
              <a:t>practical</a:t>
            </a:r>
            <a:r>
              <a:rPr lang="en-US" altLang="zh-CN" dirty="0"/>
              <a:t> </a:t>
            </a:r>
            <a:r>
              <a:rPr lang="en-US" altLang="zh-CN" dirty="0" smtClean="0"/>
              <a:t>learning rate </a:t>
            </a:r>
            <a:r>
              <a:rPr lang="en-US" dirty="0" smtClean="0"/>
              <a:t>scheduler</a:t>
            </a:r>
          </a:p>
          <a:p>
            <a:pPr lvl="1"/>
            <a:r>
              <a:rPr lang="en-US" dirty="0" smtClean="0"/>
              <a:t>Try it if you are </a:t>
            </a:r>
            <a:r>
              <a:rPr lang="en-US" b="1" dirty="0" smtClean="0"/>
              <a:t>Deep </a:t>
            </a:r>
            <a:r>
              <a:rPr lang="en-US" b="1" dirty="0"/>
              <a:t>Learning newbie </a:t>
            </a:r>
          </a:p>
          <a:p>
            <a:pPr lvl="1"/>
            <a:r>
              <a:rPr lang="en-US" dirty="0" smtClean="0"/>
              <a:t>Try it if you </a:t>
            </a:r>
            <a:r>
              <a:rPr lang="en-US" b="1" dirty="0" smtClean="0"/>
              <a:t>don’t know </a:t>
            </a:r>
            <a:r>
              <a:rPr lang="en-US" dirty="0" smtClean="0"/>
              <a:t>how to set </a:t>
            </a:r>
            <a:r>
              <a:rPr lang="en-US" dirty="0"/>
              <a:t>learning rate </a:t>
            </a:r>
            <a:r>
              <a:rPr lang="en-US" dirty="0" smtClean="0"/>
              <a:t>in a new classification task</a:t>
            </a:r>
          </a:p>
          <a:p>
            <a:pPr lvl="1"/>
            <a:r>
              <a:rPr lang="en-US" dirty="0" smtClean="0"/>
              <a:t>Try it if you want get a good performance in classification tasks</a:t>
            </a:r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 smtClean="0"/>
              <a:t>hope this method will help you </a:t>
            </a:r>
            <a:r>
              <a:rPr lang="en-US" dirty="0" smtClean="0"/>
              <a:t>somehow !!</a:t>
            </a:r>
            <a:endParaRPr 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C64-F9A2-45CF-A572-6D6BE1C7F1E9}" type="slidenum">
              <a:rPr lang="zh-CN" altLang="en-US" smtClean="0"/>
              <a:pPr/>
              <a:t>50</a:t>
            </a:fld>
            <a:endParaRPr lang="zh-CN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693" y="4326231"/>
            <a:ext cx="6870787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C64-F9A2-45CF-A572-6D6BE1C7F1E9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51</a:t>
            </a:fld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41" y="2157550"/>
            <a:ext cx="1219200" cy="1219200"/>
          </a:xfrm>
          <a:prstGeom prst="rect">
            <a:avLst/>
          </a:prstGeom>
        </p:spPr>
      </p:pic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1201784" y="1122363"/>
            <a:ext cx="9144000" cy="23876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71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Background</a:t>
            </a:r>
            <a:r>
              <a:rPr lang="en-US" altLang="zh-CN" b="1" dirty="0"/>
              <a:t> &amp; </a:t>
            </a:r>
            <a:r>
              <a:rPr lang="en-US" altLang="zh-CN" b="1" dirty="0" smtClean="0"/>
              <a:t>Recap</a:t>
            </a:r>
            <a:endParaRPr lang="en-US" b="1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C64-F9A2-45CF-A572-6D6BE1C7F1E9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655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Background</a:t>
            </a:r>
            <a:r>
              <a:rPr lang="en-US" altLang="zh-CN" dirty="0"/>
              <a:t> &amp; </a:t>
            </a:r>
            <a:r>
              <a:rPr lang="en-US" altLang="zh-CN" dirty="0" smtClean="0"/>
              <a:t>Recap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7" y="1825625"/>
            <a:ext cx="11618345" cy="4351338"/>
          </a:xfrm>
        </p:spPr>
        <p:txBody>
          <a:bodyPr>
            <a:normAutofit/>
          </a:bodyPr>
          <a:lstStyle/>
          <a:p>
            <a:r>
              <a:rPr lang="en-US" dirty="0"/>
              <a:t>Deep neural networks are </a:t>
            </a:r>
            <a:r>
              <a:rPr lang="en-US" dirty="0" smtClean="0"/>
              <a:t>the basis of </a:t>
            </a:r>
            <a:r>
              <a:rPr lang="en-US" b="1" dirty="0"/>
              <a:t>state-of-the-art</a:t>
            </a:r>
            <a:r>
              <a:rPr lang="en-US" dirty="0"/>
              <a:t> </a:t>
            </a:r>
            <a:r>
              <a:rPr lang="en-US" dirty="0" smtClean="0"/>
              <a:t>results on many areas</a:t>
            </a:r>
          </a:p>
          <a:p>
            <a:pPr lvl="1"/>
            <a:r>
              <a:rPr lang="en-US" dirty="0" smtClean="0"/>
              <a:t>Image recognition 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bject detection</a:t>
            </a:r>
          </a:p>
          <a:p>
            <a:pPr lvl="1"/>
            <a:r>
              <a:rPr lang="en-US" dirty="0" smtClean="0"/>
              <a:t>Machine translation</a:t>
            </a:r>
          </a:p>
          <a:p>
            <a:pPr lvl="1"/>
            <a:r>
              <a:rPr lang="en-US" altLang="zh-CN" dirty="0" smtClean="0"/>
              <a:t>Natural Language Processing</a:t>
            </a:r>
          </a:p>
          <a:p>
            <a:pPr lvl="1"/>
            <a:r>
              <a:rPr lang="en-US" altLang="zh-CN" dirty="0" smtClean="0"/>
              <a:t>…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C64-F9A2-45CF-A572-6D6BE1C7F1E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46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Background</a:t>
            </a:r>
            <a:r>
              <a:rPr lang="en-US" altLang="zh-CN" dirty="0"/>
              <a:t> &amp; </a:t>
            </a:r>
            <a:r>
              <a:rPr lang="en-US" altLang="zh-CN" dirty="0" smtClean="0"/>
              <a:t>Recap (</a:t>
            </a:r>
            <a:r>
              <a:rPr lang="en-US" altLang="zh-CN" dirty="0" smtClean="0"/>
              <a:t>cont.)</a:t>
            </a:r>
            <a:endParaRPr lang="en-US" altLang="zh-C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825625"/>
            <a:ext cx="11195652" cy="435133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Training DNN is usually considered as </a:t>
            </a:r>
            <a:r>
              <a:rPr lang="en-US" altLang="zh-CN" b="1" dirty="0" smtClean="0"/>
              <a:t>non-convex</a:t>
            </a:r>
            <a:r>
              <a:rPr lang="en-US" altLang="zh-CN" dirty="0" smtClean="0"/>
              <a:t> optimization problem</a:t>
            </a:r>
          </a:p>
          <a:p>
            <a:r>
              <a:rPr lang="en-US" altLang="zh-CN" dirty="0"/>
              <a:t>M</a:t>
            </a:r>
            <a:r>
              <a:rPr lang="en-US" altLang="zh-CN" dirty="0" smtClean="0"/>
              <a:t>any different optimizers</a:t>
            </a:r>
          </a:p>
          <a:p>
            <a:pPr lvl="1"/>
            <a:r>
              <a:rPr lang="en-US" dirty="0" smtClean="0"/>
              <a:t>Newton method &amp; Quasi-Newton method</a:t>
            </a:r>
          </a:p>
          <a:p>
            <a:pPr lvl="2"/>
            <a:r>
              <a:rPr lang="en-US" dirty="0"/>
              <a:t>hard to implement and need to handle the problem of large cost on computing and </a:t>
            </a:r>
            <a:r>
              <a:rPr lang="en-US" dirty="0" smtClean="0"/>
              <a:t>storage</a:t>
            </a:r>
            <a:endParaRPr lang="en-US" altLang="zh-CN" dirty="0" smtClean="0"/>
          </a:p>
          <a:p>
            <a:pPr lvl="1"/>
            <a:r>
              <a:rPr lang="en-US" altLang="zh-CN" b="1" dirty="0" smtClean="0"/>
              <a:t>Gradient Descent(or </a:t>
            </a:r>
            <a:r>
              <a:rPr lang="en-US" altLang="zh-TW" b="1" dirty="0"/>
              <a:t>Steepest </a:t>
            </a:r>
            <a:r>
              <a:rPr lang="en-US" altLang="zh-TW" b="1" dirty="0" smtClean="0"/>
              <a:t>descent</a:t>
            </a:r>
            <a:r>
              <a:rPr lang="en-US" altLang="zh-CN" b="1" dirty="0" smtClean="0"/>
              <a:t>) </a:t>
            </a:r>
            <a:r>
              <a:rPr lang="en-US" b="1" dirty="0" smtClean="0"/>
              <a:t>method</a:t>
            </a:r>
          </a:p>
          <a:p>
            <a:pPr lvl="2"/>
            <a:r>
              <a:rPr lang="en-US" altLang="zh-CN" dirty="0" smtClean="0"/>
              <a:t>Batch </a:t>
            </a:r>
            <a:r>
              <a:rPr lang="en-US" altLang="zh-CN" dirty="0"/>
              <a:t>Gradient Descent(BGD)</a:t>
            </a:r>
          </a:p>
          <a:p>
            <a:pPr lvl="2"/>
            <a:r>
              <a:rPr lang="en-US" altLang="zh-CN" dirty="0"/>
              <a:t>Stochastic Gradient Descent(SGD)</a:t>
            </a:r>
          </a:p>
          <a:p>
            <a:pPr lvl="2"/>
            <a:r>
              <a:rPr lang="en-US" altLang="zh-CN" dirty="0"/>
              <a:t>Mini-Batch Gradient Descent(MBGD)</a:t>
            </a:r>
          </a:p>
          <a:p>
            <a:pPr lvl="3"/>
            <a:r>
              <a:rPr lang="en-US" altLang="zh-CN" dirty="0"/>
              <a:t>Which is called </a:t>
            </a:r>
            <a:r>
              <a:rPr lang="en-US" altLang="zh-CN" b="1" dirty="0"/>
              <a:t>SGD</a:t>
            </a:r>
            <a:r>
              <a:rPr lang="en-US" altLang="zh-CN" dirty="0"/>
              <a:t> in </a:t>
            </a:r>
            <a:r>
              <a:rPr lang="en-US" altLang="zh-CN" b="1" dirty="0"/>
              <a:t>Deep learning</a:t>
            </a:r>
          </a:p>
          <a:p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C64-F9A2-45CF-A572-6D6BE1C7F1E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82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Background</a:t>
            </a:r>
            <a:r>
              <a:rPr lang="en-US" altLang="zh-CN" dirty="0"/>
              <a:t> &amp; </a:t>
            </a:r>
            <a:r>
              <a:rPr lang="en-US" altLang="zh-CN" dirty="0" smtClean="0"/>
              <a:t>Recap (</a:t>
            </a:r>
            <a:r>
              <a:rPr lang="en-US" altLang="zh-CN" dirty="0" smtClean="0"/>
              <a:t>cont.)</a:t>
            </a:r>
            <a:endParaRPr lang="en-US" altLang="zh-C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825625"/>
            <a:ext cx="11195652" cy="435133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A critical issue in DNN training:  “</a:t>
            </a:r>
            <a:r>
              <a:rPr lang="en-US" altLang="zh-CN" b="1" dirty="0" smtClean="0"/>
              <a:t>Hard to tune the learning rate”</a:t>
            </a:r>
          </a:p>
          <a:p>
            <a:pPr lvl="1"/>
            <a:r>
              <a:rPr lang="en-US" altLang="zh-CN" dirty="0" smtClean="0"/>
              <a:t>A large learning rate makes the training diverge</a:t>
            </a:r>
          </a:p>
          <a:p>
            <a:pPr lvl="1"/>
            <a:r>
              <a:rPr lang="en-US" altLang="zh-CN" dirty="0" smtClean="0"/>
              <a:t>A small learning rate makes the training converge slowly</a:t>
            </a:r>
          </a:p>
          <a:p>
            <a:r>
              <a:rPr lang="en-US" altLang="zh-CN" dirty="0" smtClean="0"/>
              <a:t>Many different learning rate schedulers:</a:t>
            </a:r>
          </a:p>
          <a:p>
            <a:pPr lvl="1"/>
            <a:r>
              <a:rPr lang="en-US" altLang="zh-CN" dirty="0" smtClean="0"/>
              <a:t>Step decay</a:t>
            </a:r>
          </a:p>
          <a:p>
            <a:pPr lvl="1"/>
            <a:r>
              <a:rPr lang="en-US" altLang="zh-CN" dirty="0" smtClean="0"/>
              <a:t>Exponential decay</a:t>
            </a:r>
          </a:p>
          <a:p>
            <a:pPr lvl="1"/>
            <a:r>
              <a:rPr lang="en-US" altLang="zh-CN" dirty="0"/>
              <a:t>Adaptive </a:t>
            </a:r>
            <a:r>
              <a:rPr lang="en-US" altLang="zh-CN" dirty="0" smtClean="0"/>
              <a:t>Methods</a:t>
            </a:r>
          </a:p>
          <a:p>
            <a:pPr lvl="1"/>
            <a:r>
              <a:rPr lang="en-US" altLang="zh-CN" dirty="0" smtClean="0"/>
              <a:t>CLR </a:t>
            </a:r>
          </a:p>
          <a:p>
            <a:pPr lvl="1"/>
            <a:r>
              <a:rPr lang="en-US" altLang="zh-CN" dirty="0" smtClean="0"/>
              <a:t>SGDR (</a:t>
            </a:r>
            <a:r>
              <a:rPr lang="en-US" altLang="zh-CN" dirty="0" smtClean="0"/>
              <a:t>cosine)</a:t>
            </a:r>
          </a:p>
          <a:p>
            <a:pPr lvl="1"/>
            <a:r>
              <a:rPr lang="en-US" altLang="zh-CN" dirty="0" smtClean="0"/>
              <a:t>ES-Learning</a:t>
            </a:r>
          </a:p>
          <a:p>
            <a:pPr marL="457200" lvl="1" indent="0">
              <a:buNone/>
            </a:pPr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C64-F9A2-45CF-A572-6D6BE1C7F1E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3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2496</TotalTime>
  <Words>1546</Words>
  <Application>Microsoft Office PowerPoint</Application>
  <PresentationFormat>寬螢幕</PresentationFormat>
  <Paragraphs>439</Paragraphs>
  <Slides>51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51</vt:i4>
      </vt:variant>
    </vt:vector>
  </HeadingPairs>
  <TitlesOfParts>
    <vt:vector size="58" baseType="lpstr">
      <vt:lpstr>新細明體</vt:lpstr>
      <vt:lpstr>等线</vt:lpstr>
      <vt:lpstr>等线 Light</vt:lpstr>
      <vt:lpstr>Arial</vt:lpstr>
      <vt:lpstr>Cambria Math</vt:lpstr>
      <vt:lpstr>Times New Roman</vt:lpstr>
      <vt:lpstr>Office Theme</vt:lpstr>
      <vt:lpstr>Stochastic Gradient Descent with Hyperbolic-Tangent Decay</vt:lpstr>
      <vt:lpstr>Reference</vt:lpstr>
      <vt:lpstr>Outline </vt:lpstr>
      <vt:lpstr>Introduction</vt:lpstr>
      <vt:lpstr>Introduction</vt:lpstr>
      <vt:lpstr>Background &amp; Recap</vt:lpstr>
      <vt:lpstr>Background &amp; Recap</vt:lpstr>
      <vt:lpstr>Background &amp; Recap (cont.)</vt:lpstr>
      <vt:lpstr>Background &amp; Recap (cont.)</vt:lpstr>
      <vt:lpstr>Background &amp; Recap (cont.)</vt:lpstr>
      <vt:lpstr>Background &amp; Recap (cont.)</vt:lpstr>
      <vt:lpstr>Background &amp; Recap (cont.)</vt:lpstr>
      <vt:lpstr>Background &amp; Recap (cont.)</vt:lpstr>
      <vt:lpstr>Hyperbolic-Tangent Decay</vt:lpstr>
      <vt:lpstr>Hyperbolic-Tangent Decay</vt:lpstr>
      <vt:lpstr>Hyperbolic-Tangent Decay (cont.)</vt:lpstr>
      <vt:lpstr>Hyperbolic-Tangent Decay (cont.)</vt:lpstr>
      <vt:lpstr>Hyperbolic-Tangent Decay (cont.)</vt:lpstr>
      <vt:lpstr>Hyperbolic-Tangent Decay (cont.)</vt:lpstr>
      <vt:lpstr>Hyperbolic-Tangent Decay (cont.)</vt:lpstr>
      <vt:lpstr>Hyperbolic-Tangent Decay (cont.)</vt:lpstr>
      <vt:lpstr>Hyperbolic-Tangent Decay (cont.)</vt:lpstr>
      <vt:lpstr>Hyperbolic-Tangent Decay (cont.)</vt:lpstr>
      <vt:lpstr>Hyperbolic-Tangent Decay (cont.)</vt:lpstr>
      <vt:lpstr>Experiments</vt:lpstr>
      <vt:lpstr>PowerPoint 簡報</vt:lpstr>
      <vt:lpstr>Experiments (cont.)</vt:lpstr>
      <vt:lpstr>Experiments (cont.)</vt:lpstr>
      <vt:lpstr>Experiments (cont.)</vt:lpstr>
      <vt:lpstr>Experiments (cont.)</vt:lpstr>
      <vt:lpstr>Experiments (cont.)</vt:lpstr>
      <vt:lpstr>Experiments (cont.)</vt:lpstr>
      <vt:lpstr>Discussion</vt:lpstr>
      <vt:lpstr>Discussion</vt:lpstr>
      <vt:lpstr>Discussion (cont.)</vt:lpstr>
      <vt:lpstr>Discussion (cont.)</vt:lpstr>
      <vt:lpstr>Discussion (cont.)</vt:lpstr>
      <vt:lpstr>PowerPoint 簡報</vt:lpstr>
      <vt:lpstr>PowerPoint 簡報</vt:lpstr>
      <vt:lpstr>PowerPoint 簡報</vt:lpstr>
      <vt:lpstr>PowerPoint 簡報</vt:lpstr>
      <vt:lpstr>PowerPoint 簡報</vt:lpstr>
      <vt:lpstr>Discussion (cont.)</vt:lpstr>
      <vt:lpstr>Research Process</vt:lpstr>
      <vt:lpstr>Research Process</vt:lpstr>
      <vt:lpstr>Research Process (cont.)</vt:lpstr>
      <vt:lpstr>Research Process (cont.)</vt:lpstr>
      <vt:lpstr>Research Process (cont.)</vt:lpstr>
      <vt:lpstr>Research Process (cont.)</vt:lpstr>
      <vt:lpstr>Research Process (cont.)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Convolutional Neural Network Architectures</dc:title>
  <dc:creator>BIGBALLON</dc:creator>
  <cp:lastModifiedBy>李 韡</cp:lastModifiedBy>
  <cp:revision>561</cp:revision>
  <dcterms:created xsi:type="dcterms:W3CDTF">2017-09-06T05:23:15Z</dcterms:created>
  <dcterms:modified xsi:type="dcterms:W3CDTF">2018-06-22T16:25:46Z</dcterms:modified>
</cp:coreProperties>
</file>